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328" r:id="rId7"/>
    <p:sldId id="329" r:id="rId8"/>
    <p:sldId id="330" r:id="rId9"/>
    <p:sldId id="331" r:id="rId10"/>
    <p:sldId id="332" r:id="rId11"/>
    <p:sldId id="333" r:id="rId12"/>
    <p:sldId id="334" r:id="rId13"/>
    <p:sldId id="335" r:id="rId14"/>
    <p:sldId id="336" r:id="rId15"/>
    <p:sldId id="359" r:id="rId16"/>
    <p:sldId id="337" r:id="rId17"/>
    <p:sldId id="338" r:id="rId18"/>
    <p:sldId id="339" r:id="rId19"/>
    <p:sldId id="340" r:id="rId20"/>
    <p:sldId id="341" r:id="rId21"/>
    <p:sldId id="342" r:id="rId22"/>
    <p:sldId id="343" r:id="rId23"/>
    <p:sldId id="382" r:id="rId24"/>
    <p:sldId id="344" r:id="rId25"/>
    <p:sldId id="345" r:id="rId26"/>
    <p:sldId id="346" r:id="rId27"/>
    <p:sldId id="347" r:id="rId28"/>
    <p:sldId id="348" r:id="rId29"/>
    <p:sldId id="349" r:id="rId30"/>
    <p:sldId id="350" r:id="rId31"/>
    <p:sldId id="351" r:id="rId32"/>
    <p:sldId id="352" r:id="rId33"/>
    <p:sldId id="353" r:id="rId34"/>
    <p:sldId id="354" r:id="rId35"/>
    <p:sldId id="355" r:id="rId36"/>
    <p:sldId id="356" r:id="rId37"/>
    <p:sldId id="357" r:id="rId38"/>
    <p:sldId id="358"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38.wmf"/><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42.wmf"/><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s>
</file>

<file path=ppt/drawings/_rels/vmlDrawing4.vml.rels><?xml version="1.0" encoding="UTF-8" standalone="yes"?>
<Relationships xmlns="http://schemas.openxmlformats.org/package/2006/relationships"><Relationship Id="rId9" Type="http://schemas.openxmlformats.org/officeDocument/2006/relationships/image" Target="../media/image51.wmf"/><Relationship Id="rId8" Type="http://schemas.openxmlformats.org/officeDocument/2006/relationships/image" Target="../media/image50.wmf"/><Relationship Id="rId7" Type="http://schemas.openxmlformats.org/officeDocument/2006/relationships/image" Target="../media/image49.wmf"/><Relationship Id="rId6" Type="http://schemas.openxmlformats.org/officeDocument/2006/relationships/image" Target="../media/image48.wmf"/><Relationship Id="rId5" Type="http://schemas.openxmlformats.org/officeDocument/2006/relationships/image" Target="../media/image47.wmf"/><Relationship Id="rId4" Type="http://schemas.openxmlformats.org/officeDocument/2006/relationships/image" Target="../media/image46.wmf"/><Relationship Id="rId3" Type="http://schemas.openxmlformats.org/officeDocument/2006/relationships/image" Target="../media/image45.wmf"/><Relationship Id="rId2" Type="http://schemas.openxmlformats.org/officeDocument/2006/relationships/image" Target="../media/image44.wmf"/><Relationship Id="rId17" Type="http://schemas.openxmlformats.org/officeDocument/2006/relationships/image" Target="../media/image60.wmf"/><Relationship Id="rId16" Type="http://schemas.openxmlformats.org/officeDocument/2006/relationships/image" Target="../media/image59.wmf"/><Relationship Id="rId15" Type="http://schemas.openxmlformats.org/officeDocument/2006/relationships/image" Target="../media/image58.wmf"/><Relationship Id="rId14" Type="http://schemas.openxmlformats.org/officeDocument/2006/relationships/image" Target="../media/image56.wmf"/><Relationship Id="rId13" Type="http://schemas.openxmlformats.org/officeDocument/2006/relationships/image" Target="../media/image55.wmf"/><Relationship Id="rId12" Type="http://schemas.openxmlformats.org/officeDocument/2006/relationships/image" Target="../media/image54.wmf"/><Relationship Id="rId11" Type="http://schemas.openxmlformats.org/officeDocument/2006/relationships/image" Target="../media/image53.wmf"/><Relationship Id="rId10" Type="http://schemas.openxmlformats.org/officeDocument/2006/relationships/image" Target="../media/image52.wmf"/><Relationship Id="rId1" Type="http://schemas.openxmlformats.org/officeDocument/2006/relationships/image" Target="../media/image43.w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64.wmf"/><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s>
</file>

<file path=ppt/drawings/_rels/vmlDrawing6.vml.rels><?xml version="1.0" encoding="UTF-8" standalone="yes"?>
<Relationships xmlns="http://schemas.openxmlformats.org/package/2006/relationships"><Relationship Id="rId9" Type="http://schemas.openxmlformats.org/officeDocument/2006/relationships/image" Target="../media/image73.wmf"/><Relationship Id="rId8" Type="http://schemas.openxmlformats.org/officeDocument/2006/relationships/image" Target="../media/image72.wmf"/><Relationship Id="rId7" Type="http://schemas.openxmlformats.org/officeDocument/2006/relationships/image" Target="../media/image71.wmf"/><Relationship Id="rId6" Type="http://schemas.openxmlformats.org/officeDocument/2006/relationships/image" Target="../media/image70.wmf"/><Relationship Id="rId5" Type="http://schemas.openxmlformats.org/officeDocument/2006/relationships/image" Target="../media/image69.wmf"/><Relationship Id="rId4" Type="http://schemas.openxmlformats.org/officeDocument/2006/relationships/image" Target="../media/image68.wmf"/><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image" Target="file:///D:\Users\Desktop\&#32032;&#26448;&#20998;&#31867;\&#21345;&#36890;&#39118;&#32032;&#26448;&#22270;\&#20027;&#39064;\&#22270;&#29255;247%20(2).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C:\Program%20Files%20(x86)\Tencent\TIM\Bin\Lets_Create/pic_temp/0_pic_quater_right_up.png" TargetMode="Externa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11.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10.xml"/><Relationship Id="rId2" Type="http://schemas.openxmlformats.org/officeDocument/2006/relationships/tags" Target="../tags/tag9.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image" Target="../media/image5.png"/><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image" Target="file:///C:\Program%20Files%20(x86)\Tencent\TIM\Bin\Lets_Create/pic_temp/pic_half_down.png" TargetMode="External"/><Relationship Id="rId3" Type="http://schemas.openxmlformats.org/officeDocument/2006/relationships/image" Target="../media/image4.png"/><Relationship Id="rId26" Type="http://schemas.openxmlformats.org/officeDocument/2006/relationships/tags" Target="../tags/tag33.xml"/><Relationship Id="rId25" Type="http://schemas.openxmlformats.org/officeDocument/2006/relationships/tags" Target="../tags/tag32.xml"/><Relationship Id="rId24" Type="http://schemas.openxmlformats.org/officeDocument/2006/relationships/tags" Target="../tags/tag31.xml"/><Relationship Id="rId23" Type="http://schemas.openxmlformats.org/officeDocument/2006/relationships/tags" Target="../tags/tag30.xml"/><Relationship Id="rId22" Type="http://schemas.openxmlformats.org/officeDocument/2006/relationships/tags" Target="../tags/tag29.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tags" Target="../tags/tag17.xml"/><Relationship Id="rId19" Type="http://schemas.openxmlformats.org/officeDocument/2006/relationships/image" Target="../media/image9.png"/><Relationship Id="rId18" Type="http://schemas.openxmlformats.org/officeDocument/2006/relationships/tags" Target="../tags/tag26.xml"/><Relationship Id="rId17" Type="http://schemas.openxmlformats.org/officeDocument/2006/relationships/image" Target="../media/image8.png"/><Relationship Id="rId16" Type="http://schemas.openxmlformats.org/officeDocument/2006/relationships/tags" Target="../tags/tag25.xml"/><Relationship Id="rId15" Type="http://schemas.openxmlformats.org/officeDocument/2006/relationships/image" Target="file:///C:\Program%20Files%20(x86)\Tencent\TIM\Bin\Lets_Create/pic_temp/pic_half_top.png" TargetMode="External"/><Relationship Id="rId14" Type="http://schemas.openxmlformats.org/officeDocument/2006/relationships/image" Target="../media/image7.png"/><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36.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35.xml"/><Relationship Id="rId2" Type="http://schemas.openxmlformats.org/officeDocument/2006/relationships/tags" Target="../tags/tag34.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45.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44.xml"/><Relationship Id="rId2" Type="http://schemas.openxmlformats.org/officeDocument/2006/relationships/tags" Target="../tags/tag43.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image" Target="file:///D:\Users\Desktop\&#32032;&#26448;&#20998;&#31867;\&#21345;&#36890;&#39118;&#32032;&#26448;&#22270;\&#20027;&#39064;\&#22270;&#29255;247%20(2).png" TargetMode="External"/><Relationship Id="rId3" Type="http://schemas.openxmlformats.org/officeDocument/2006/relationships/image" Target="../media/image2.png"/><Relationship Id="rId2" Type="http://schemas.openxmlformats.org/officeDocument/2006/relationships/tags" Target="../tags/tag54.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66.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75.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74.xml"/><Relationship Id="rId2" Type="http://schemas.openxmlformats.org/officeDocument/2006/relationships/tags" Target="../tags/tag73.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83.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82.xml"/><Relationship Id="rId2" Type="http://schemas.openxmlformats.org/officeDocument/2006/relationships/tags" Target="../tags/tag81.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image" Target="file:///D:\Users\Desktop\&#32032;&#26448;&#20998;&#31867;\&#21345;&#36890;&#39118;&#32032;&#26448;&#22270;\&#20027;&#39064;\&#22270;&#29255;247%20(2).png" TargetMode="External"/><Relationship Id="rId7" Type="http://schemas.openxmlformats.org/officeDocument/2006/relationships/image" Target="../media/image2.png"/><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image" Target="file:///C:\Program%20Files%20(x86)\Tencent\TIM\Bin\Lets_Create/pic_temp/0_pic_quater_right_up.png" TargetMode="External"/><Relationship Id="rId10"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1" Type="http://schemas.openxmlformats.org/officeDocument/2006/relationships/image" Target="file:///C:\Program%20Files%20(x86)\Tencent\TIM\Bin\Lets_Create/pic_temp/0_pic_quater_right_up.png" TargetMode="External"/><Relationship Id="rId10"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3" Type="http://schemas.openxmlformats.org/officeDocument/2006/relationships/image" Target="file:///C:\Program%20Files%20(x86)\Tencent\TIM\Bin\Lets_Create/pic_temp/1_pic_quater_left_down.png" TargetMode="External"/><Relationship Id="rId12" Type="http://schemas.openxmlformats.org/officeDocument/2006/relationships/image" Target="../media/image3.png"/><Relationship Id="rId11" Type="http://schemas.openxmlformats.org/officeDocument/2006/relationships/tags" Target="../tags/tag109.xml"/><Relationship Id="rId10" Type="http://schemas.openxmlformats.org/officeDocument/2006/relationships/image" Target="file:///C:\Program%20Files%20(x86)\Tencent\TIM\Bin\Lets_Create/pic_temp/0_pic_quater_right_up.png" TargetMode="Externa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12.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11.xml"/><Relationship Id="rId2" Type="http://schemas.openxmlformats.org/officeDocument/2006/relationships/tags" Target="../tags/tag110.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21.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20.xml"/><Relationship Id="rId2" Type="http://schemas.openxmlformats.org/officeDocument/2006/relationships/tags" Target="../tags/tag119.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30.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29.xml"/><Relationship Id="rId2" Type="http://schemas.openxmlformats.org/officeDocument/2006/relationships/tags" Target="../tags/tag128.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39.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38.xml"/><Relationship Id="rId2" Type="http://schemas.openxmlformats.org/officeDocument/2006/relationships/tags" Target="../tags/tag137.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50.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49.xml"/><Relationship Id="rId2" Type="http://schemas.openxmlformats.org/officeDocument/2006/relationships/tags" Target="../tags/tag148.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049000" y="0"/>
            <a:ext cx="1143000" cy="862853"/>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609600" y="1214634"/>
            <a:ext cx="5486400" cy="4428733"/>
          </a:xfrm>
          <a:prstGeom prst="rect">
            <a:avLst/>
          </a:prstGeom>
        </p:spPr>
      </p:pic>
      <p:sp>
        <p:nvSpPr>
          <p:cNvPr id="2" name="标题 1"/>
          <p:cNvSpPr>
            <a:spLocks noGrp="1"/>
          </p:cNvSpPr>
          <p:nvPr>
            <p:ph type="ctrTitle" hasCustomPrompt="1"/>
            <p:custDataLst>
              <p:tags r:id="rId8"/>
            </p:custDataLst>
          </p:nvPr>
        </p:nvSpPr>
        <p:spPr>
          <a:xfrm>
            <a:off x="6859270" y="2480310"/>
            <a:ext cx="4189095" cy="1753235"/>
          </a:xfrm>
        </p:spPr>
        <p:txBody>
          <a:bodyPr lIns="90000" tIns="46800" rIns="90000" bIns="46800" anchor="t" anchorCtr="0">
            <a:normAutofit/>
          </a:bodyPr>
          <a:lstStyle>
            <a:lvl1pPr algn="l">
              <a:defRPr sz="5400" spc="600" baseline="0">
                <a:solidFill>
                  <a:schemeClr val="tx1">
                    <a:lumMod val="85000"/>
                    <a:lumOff val="15000"/>
                  </a:schemeClr>
                </a:solidFill>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9"/>
            </p:custDataLst>
          </p:nvPr>
        </p:nvSpPr>
        <p:spPr>
          <a:xfrm>
            <a:off x="6859270" y="1757045"/>
            <a:ext cx="2468880" cy="368300"/>
          </a:xfrm>
          <a:solidFill>
            <a:schemeClr val="accent1"/>
          </a:solidFill>
        </p:spPr>
        <p:txBody>
          <a:bodyPr lIns="90000" tIns="46800" rIns="90000" bIns="46800" anchor="b">
            <a:normAutofit/>
          </a:bodyPr>
          <a:lstStyle>
            <a:lvl1pPr marL="0" indent="0" algn="ctr" eaLnBrk="1" fontAlgn="auto" latinLnBrk="0" hangingPunct="1">
              <a:lnSpc>
                <a:spcPct val="100000"/>
              </a:lnSpc>
              <a:buNone/>
              <a:defRPr sz="1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p:custDataLst>
              <p:tags r:id="rId13"/>
            </p:custDataLst>
          </p:nvPr>
        </p:nvSpPr>
        <p:spPr>
          <a:xfrm>
            <a:off x="6859270" y="4377055"/>
            <a:ext cx="4189095" cy="930910"/>
          </a:xfrm>
        </p:spPr>
        <p:txBody>
          <a:bodyPr lIns="90000" tIns="46800" rIns="90000" bIns="46800">
            <a:normAutofit/>
          </a:bodyPr>
          <a:lstStyle>
            <a:lvl1pPr marL="0" indent="0" algn="l">
              <a:buNone/>
              <a:defRPr sz="180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0"/>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1"/>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3"/>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0"/>
            <a:ext cx="4064000" cy="1640271"/>
          </a:xfrm>
          <a:prstGeom prst="rect">
            <a:avLst/>
          </a:prstGeom>
        </p:spPr>
      </p:pic>
      <p:sp>
        <p:nvSpPr>
          <p:cNvPr id="7" name="矩形 6"/>
          <p:cNvSpPr/>
          <p:nvPr>
            <p:custDataLst>
              <p:tags r:id="rId5"/>
            </p:custDataLst>
          </p:nvPr>
        </p:nvSpPr>
        <p:spPr>
          <a:xfrm>
            <a:off x="267209" y="344805"/>
            <a:ext cx="11544935" cy="617728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pic>
        <p:nvPicPr>
          <p:cNvPr id="14" name="图片 13" descr="图片258 (2)"/>
          <p:cNvPicPr>
            <a:picLocks noChangeAspect="1"/>
          </p:cNvPicPr>
          <p:nvPr>
            <p:custDataLst>
              <p:tags r:id="rId7"/>
            </p:custDataLst>
          </p:nvPr>
        </p:nvPicPr>
        <p:blipFill>
          <a:blip r:embed="rId8"/>
          <a:stretch>
            <a:fillRect/>
          </a:stretch>
        </p:blipFill>
        <p:spPr>
          <a:xfrm>
            <a:off x="3437255" y="2507615"/>
            <a:ext cx="1185545" cy="204470"/>
          </a:xfrm>
          <a:prstGeom prst="rect">
            <a:avLst/>
          </a:prstGeom>
        </p:spPr>
      </p:pic>
      <p:pic>
        <p:nvPicPr>
          <p:cNvPr id="15" name="图片 14" descr="图片259 (2)"/>
          <p:cNvPicPr>
            <a:picLocks noChangeAspect="1"/>
          </p:cNvPicPr>
          <p:nvPr>
            <p:custDataLst>
              <p:tags r:id="rId9"/>
            </p:custDataLst>
          </p:nvPr>
        </p:nvPicPr>
        <p:blipFill>
          <a:blip r:embed="rId10"/>
          <a:stretch>
            <a:fillRect/>
          </a:stretch>
        </p:blipFill>
        <p:spPr>
          <a:xfrm>
            <a:off x="7811770" y="2136140"/>
            <a:ext cx="812800" cy="504825"/>
          </a:xfrm>
          <a:prstGeom prst="rect">
            <a:avLst/>
          </a:prstGeom>
        </p:spPr>
      </p:pic>
      <p:sp>
        <p:nvSpPr>
          <p:cNvPr id="2" name="标题 1"/>
          <p:cNvSpPr>
            <a:spLocks noGrp="1"/>
          </p:cNvSpPr>
          <p:nvPr>
            <p:ph type="title" hasCustomPrompt="1"/>
            <p:custDataLst>
              <p:tags r:id="rId11"/>
            </p:custDataLst>
          </p:nvPr>
        </p:nvSpPr>
        <p:spPr>
          <a:xfrm>
            <a:off x="5784178" y="2769237"/>
            <a:ext cx="4744631" cy="706112"/>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5825741" y="3559509"/>
            <a:ext cx="4744631" cy="505193"/>
          </a:xfrm>
        </p:spPr>
        <p:txBody>
          <a:bodyPr lIns="90000" tIns="0" rIns="90000" bIns="46800" anchor="t" anchorCtr="0">
            <a:normAutofit/>
          </a:bodyPr>
          <a:lstStyle>
            <a:lvl1pPr marL="0" indent="0" eaLnBrk="1" fontAlgn="auto" latinLnBrk="0" hangingPunct="1">
              <a:buNone/>
              <a:defRPr kumimoji="0" lang="zh-CN" altLang="en-US" sz="1800" b="0"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pic>
        <p:nvPicPr>
          <p:cNvPr id="16" name="图片 15"/>
          <p:cNvPicPr/>
          <p:nvPr>
            <p:custDataLst>
              <p:tags r:id="rId13"/>
            </p:custDataLst>
          </p:nvPr>
        </p:nvPicPr>
        <p:blipFill>
          <a:blip r:embed="rId14" r:link="rId15" cstate="print">
            <a:extLst>
              <a:ext uri="{28A0092B-C50C-407E-A947-70E740481C1C}">
                <a14:useLocalDpi xmlns:a14="http://schemas.microsoft.com/office/drawing/2010/main" val="0"/>
              </a:ext>
            </a:extLst>
          </a:blip>
          <a:stretch>
            <a:fillRect/>
          </a:stretch>
        </p:blipFill>
        <p:spPr>
          <a:xfrm>
            <a:off x="4064000" y="5217728"/>
            <a:ext cx="4064000" cy="1640271"/>
          </a:xfrm>
          <a:prstGeom prst="rect">
            <a:avLst/>
          </a:prstGeom>
        </p:spPr>
      </p:pic>
      <p:pic>
        <p:nvPicPr>
          <p:cNvPr id="17" name="图片 16" descr="图片256 (2)"/>
          <p:cNvPicPr>
            <a:picLocks noChangeAspect="1"/>
          </p:cNvPicPr>
          <p:nvPr>
            <p:custDataLst>
              <p:tags r:id="rId16"/>
            </p:custDataLst>
          </p:nvPr>
        </p:nvPicPr>
        <p:blipFill>
          <a:blip r:embed="rId17"/>
          <a:stretch>
            <a:fillRect/>
          </a:stretch>
        </p:blipFill>
        <p:spPr>
          <a:xfrm>
            <a:off x="7734300" y="4338320"/>
            <a:ext cx="1718310" cy="262890"/>
          </a:xfrm>
          <a:prstGeom prst="rect">
            <a:avLst/>
          </a:prstGeom>
        </p:spPr>
      </p:pic>
      <p:pic>
        <p:nvPicPr>
          <p:cNvPr id="18" name="图片 17" descr="图片257 (2)"/>
          <p:cNvPicPr>
            <a:picLocks noChangeAspect="1"/>
          </p:cNvPicPr>
          <p:nvPr>
            <p:custDataLst>
              <p:tags r:id="rId18"/>
            </p:custDataLst>
          </p:nvPr>
        </p:nvPicPr>
        <p:blipFill>
          <a:blip r:embed="rId19"/>
          <a:stretch>
            <a:fillRect/>
          </a:stretch>
        </p:blipFill>
        <p:spPr>
          <a:xfrm>
            <a:off x="3094355" y="4514215"/>
            <a:ext cx="522605" cy="615950"/>
          </a:xfrm>
          <a:prstGeom prst="rect">
            <a:avLst/>
          </a:prstGeom>
        </p:spPr>
      </p:pic>
      <p:sp>
        <p:nvSpPr>
          <p:cNvPr id="5" name="页脚占位符 4"/>
          <p:cNvSpPr>
            <a:spLocks noGrp="1"/>
          </p:cNvSpPr>
          <p:nvPr>
            <p:ph type="ftr" sz="quarter" idx="11"/>
            <p:custDataLst>
              <p:tags r:id="rId20"/>
            </p:custDataLst>
          </p:nvPr>
        </p:nvSpPr>
        <p:spPr/>
        <p:txBody>
          <a:bodyPr/>
          <a:lstStyle/>
          <a:p>
            <a:endParaRPr lang="zh-CN" altLang="en-US"/>
          </a:p>
        </p:txBody>
      </p:sp>
      <p:sp>
        <p:nvSpPr>
          <p:cNvPr id="6" name="灯片编号占位符 5"/>
          <p:cNvSpPr>
            <a:spLocks noGrp="1"/>
          </p:cNvSpPr>
          <p:nvPr>
            <p:ph type="sldNum" sz="quarter" idx="12"/>
            <p:custDataLst>
              <p:tags r:id="rId21"/>
            </p:custDataLst>
          </p:nvPr>
        </p:nvSpPr>
        <p:spPr/>
        <p:txBody>
          <a:bodyPr/>
          <a:lstStyle/>
          <a:p>
            <a:fld id="{49AE70B2-8BF9-45C0-BB95-33D1B9D3A854}" type="slidenum">
              <a:rPr lang="zh-CN" altLang="en-US" smtClean="0"/>
            </a:fld>
            <a:endParaRPr lang="zh-CN" altLang="en-US"/>
          </a:p>
        </p:txBody>
      </p:sp>
      <p:grpSp>
        <p:nvGrpSpPr>
          <p:cNvPr id="9" name="组合 8"/>
          <p:cNvGrpSpPr/>
          <p:nvPr>
            <p:custDataLst>
              <p:tags r:id="rId22"/>
            </p:custDataLst>
          </p:nvPr>
        </p:nvGrpSpPr>
        <p:grpSpPr>
          <a:xfrm rot="10800000">
            <a:off x="5617646" y="1078822"/>
            <a:ext cx="858129" cy="633043"/>
            <a:chOff x="5767754" y="6246062"/>
            <a:chExt cx="858129" cy="633043"/>
          </a:xfrm>
        </p:grpSpPr>
        <p:cxnSp>
          <p:nvCxnSpPr>
            <p:cNvPr id="10" name="直接连接符 9"/>
            <p:cNvCxnSpPr/>
            <p:nvPr>
              <p:custDataLst>
                <p:tags r:id="rId23"/>
              </p:custDataLst>
            </p:nvPr>
          </p:nvCxnSpPr>
          <p:spPr>
            <a:xfrm>
              <a:off x="5767754" y="6246062"/>
              <a:ext cx="8581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24"/>
              </p:custDataLst>
            </p:nvPr>
          </p:nvCxnSpPr>
          <p:spPr>
            <a:xfrm>
              <a:off x="5906087" y="6370326"/>
              <a:ext cx="593188"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25"/>
              </p:custDataLst>
            </p:nvPr>
          </p:nvCxnSpPr>
          <p:spPr>
            <a:xfrm>
              <a:off x="5990495" y="6494590"/>
              <a:ext cx="438442"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26"/>
              </p:custDataLst>
            </p:nvPr>
          </p:nvCxnSpPr>
          <p:spPr>
            <a:xfrm>
              <a:off x="6203852" y="6494590"/>
              <a:ext cx="0" cy="384515"/>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26365" y="5886450"/>
            <a:ext cx="11987530" cy="843280"/>
            <a:chOff x="126365" y="5886450"/>
            <a:chExt cx="11987530" cy="843280"/>
          </a:xfrm>
        </p:grpSpPr>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charset="-122"/>
                <a:ea typeface="微软雅黑" panose="020B0503020204020204" charset="-122"/>
              </a:defRPr>
            </a:lvl1pPr>
            <a:lvl2pPr>
              <a:defRPr sz="1600">
                <a:solidFill>
                  <a:schemeClr val="tx1">
                    <a:lumMod val="85000"/>
                    <a:lumOff val="15000"/>
                  </a:schemeClr>
                </a:solidFill>
                <a:latin typeface="微软雅黑" panose="020B0503020204020204" charset="-122"/>
                <a:ea typeface="微软雅黑" panose="020B0503020204020204" charset="-122"/>
              </a:defRPr>
            </a:lvl2pPr>
            <a:lvl3pPr>
              <a:defRPr sz="1600">
                <a:solidFill>
                  <a:schemeClr val="tx1">
                    <a:lumMod val="85000"/>
                    <a:lumOff val="15000"/>
                  </a:schemeClr>
                </a:solidFill>
                <a:latin typeface="微软雅黑" panose="020B0503020204020204" charset="-122"/>
                <a:ea typeface="微软雅黑" panose="020B0503020204020204" charset="-122"/>
              </a:defRPr>
            </a:lvl3pPr>
            <a:lvl4pPr>
              <a:defRPr sz="1600">
                <a:solidFill>
                  <a:schemeClr val="tx1">
                    <a:lumMod val="85000"/>
                    <a:lumOff val="15000"/>
                  </a:schemeClr>
                </a:solidFill>
                <a:latin typeface="微软雅黑" panose="020B0503020204020204" charset="-122"/>
                <a:ea typeface="微软雅黑" panose="020B0503020204020204" charset="-122"/>
              </a:defRPr>
            </a:lvl4pPr>
            <a:lvl5pPr>
              <a:defRPr sz="160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p:txBody>
          <a:bodyPr/>
          <a:lstStyle>
            <a:lvl1pPr>
              <a:defRPr>
                <a:solidFill>
                  <a:schemeClr val="tx1">
                    <a:lumMod val="85000"/>
                    <a:lumOff val="15000"/>
                  </a:schemeClr>
                </a:solidFill>
              </a:defRPr>
            </a:lvl1pPr>
          </a:lstStyle>
          <a:p>
            <a:endParaRPr lang="zh-CN" altLang="en-US"/>
          </a:p>
        </p:txBody>
      </p:sp>
      <p:sp>
        <p:nvSpPr>
          <p:cNvPr id="7" name="灯片编号占位符 6"/>
          <p:cNvSpPr>
            <a:spLocks noGrp="1"/>
          </p:cNvSpPr>
          <p:nvPr>
            <p:ph type="sldNum" sz="quarter" idx="12"/>
            <p:custDataLst>
              <p:tags r:id="rId1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126365" y="5886450"/>
            <a:ext cx="11987530" cy="843280"/>
            <a:chOff x="126365" y="5886450"/>
            <a:chExt cx="11987530" cy="843280"/>
          </a:xfrm>
        </p:grpSpPr>
        <p:pic>
          <p:nvPicPr>
            <p:cNvPr id="11" name="图片 10"/>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2" name="图片 11"/>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solidFill>
                  <a:schemeClr val="tx1">
                    <a:lumMod val="85000"/>
                    <a:lumOff val="15000"/>
                  </a:schemeClr>
                </a:solidFill>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1657507"/>
            <a:ext cx="4389120" cy="3542986"/>
          </a:xfrm>
          <a:prstGeom prst="rect">
            <a:avLst/>
          </a:prstGeom>
        </p:spPr>
      </p:pic>
      <p:sp>
        <p:nvSpPr>
          <p:cNvPr id="7" name="矩形 6"/>
          <p:cNvSpPr/>
          <p:nvPr>
            <p:custDataLst>
              <p:tags r:id="rId5"/>
            </p:custDataLst>
          </p:nvPr>
        </p:nvSpPr>
        <p:spPr>
          <a:xfrm>
            <a:off x="4876800" y="0"/>
            <a:ext cx="7315200" cy="6858000"/>
          </a:xfrm>
          <a:prstGeom prst="rect">
            <a:avLst/>
          </a:prstGeom>
          <a:solidFill>
            <a:schemeClr val="accent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lumMod val="85000"/>
                  <a:lumOff val="15000"/>
                </a:schemeClr>
              </a:solidFill>
              <a:latin typeface="Arial" panose="020B0604020202020204" pitchFamily="34" charset="0"/>
            </a:endParaRPr>
          </a:p>
        </p:txBody>
      </p:sp>
      <p:pic>
        <p:nvPicPr>
          <p:cNvPr id="9"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049000" y="5995147"/>
            <a:ext cx="1143000" cy="862853"/>
          </a:xfrm>
          <a:prstGeom prst="rect">
            <a:avLst/>
          </a:prstGeom>
        </p:spPr>
      </p:pic>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26365" y="5886450"/>
            <a:ext cx="11987530" cy="843280"/>
            <a:chOff x="126365" y="5886450"/>
            <a:chExt cx="11987530" cy="843280"/>
          </a:xfrm>
        </p:grpSpPr>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919665" y="2765859"/>
            <a:ext cx="4806950" cy="1087992"/>
          </a:xfrm>
        </p:spPr>
        <p:txBody>
          <a:bodyPr vert="horz" lIns="90000" tIns="46800" rIns="0" bIns="46800" rtlCol="0" anchor="t" anchorCtr="0">
            <a:normAutofit/>
          </a:bodyPr>
          <a:lstStyle>
            <a:lvl1pPr marL="0" marR="0" algn="r" defTabSz="914400" rtl="0" eaLnBrk="1" fontAlgn="auto" latinLnBrk="0" hangingPunct="1">
              <a:lnSpc>
                <a:spcPct val="100000"/>
              </a:lnSpc>
              <a:buNone/>
              <a:defRPr kumimoji="0" lang="zh-CN" altLang="en-US" sz="54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6096000" y="1214634"/>
            <a:ext cx="5486400" cy="4428733"/>
          </a:xfrm>
          <a:prstGeom prst="rect">
            <a:avLst/>
          </a:prstGeom>
        </p:spPr>
      </p:pic>
      <p:pic>
        <p:nvPicPr>
          <p:cNvPr id="7" name="图片 6"/>
          <p:cNvPicPr/>
          <p:nvPr>
            <p:custDataLst>
              <p:tags r:id="rId9"/>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1143000" cy="862853"/>
          </a:xfrm>
          <a:prstGeom prst="rect">
            <a:avLst/>
          </a:prstGeom>
        </p:spPr>
      </p:pic>
      <p:sp>
        <p:nvSpPr>
          <p:cNvPr id="12" name="文本占位符 11"/>
          <p:cNvSpPr>
            <a:spLocks noGrp="1"/>
          </p:cNvSpPr>
          <p:nvPr>
            <p:ph type="body" sz="quarter" idx="13" hasCustomPrompt="1"/>
            <p:custDataLst>
              <p:tags r:id="rId12"/>
            </p:custDataLst>
          </p:nvPr>
        </p:nvSpPr>
        <p:spPr>
          <a:xfrm>
            <a:off x="2930236" y="2089958"/>
            <a:ext cx="2683165" cy="490207"/>
          </a:xfrm>
          <a:solidFill>
            <a:schemeClr val="accent1"/>
          </a:solidFill>
        </p:spPr>
        <p:txBody>
          <a:bodyPr lIns="90000" tIns="46800" rIns="36000" bIns="46800" anchor="t">
            <a:normAutofit/>
          </a:bodyPr>
          <a:lstStyle>
            <a:lvl1pPr marL="0" indent="0" algn="r">
              <a:buNone/>
              <a:defRPr sz="2000"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单击此次编辑副标题</a:t>
            </a:r>
            <a:endParaRPr lang="zh-CN" altLang="en-US" dirty="0"/>
          </a:p>
        </p:txBody>
      </p:sp>
      <p:sp>
        <p:nvSpPr>
          <p:cNvPr id="14" name="文本占位符 13"/>
          <p:cNvSpPr>
            <a:spLocks noGrp="1"/>
          </p:cNvSpPr>
          <p:nvPr>
            <p:ph type="body" sz="quarter" idx="14" hasCustomPrompt="1"/>
            <p:custDataLst>
              <p:tags r:id="rId13"/>
            </p:custDataLst>
          </p:nvPr>
        </p:nvSpPr>
        <p:spPr>
          <a:xfrm>
            <a:off x="971618" y="3973830"/>
            <a:ext cx="4641783" cy="737235"/>
          </a:xfrm>
        </p:spPr>
        <p:txBody>
          <a:bodyPr lIns="90000" tIns="46800" rIns="0" bIns="46800">
            <a:normAutofit/>
          </a:bodyPr>
          <a:lstStyle>
            <a:lvl1pPr marL="0" indent="0" algn="r">
              <a:buNone/>
              <a:defRPr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单击此处编辑文本</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5"/>
            </p:custDataLst>
          </p:nvPr>
        </p:nvSpPr>
        <p:spPr/>
        <p:txBody>
          <a:bodyPr lIns="90000" tIns="46800" rIns="90000" bIns="46800">
            <a:normAutofit/>
          </a:bodyPr>
          <a:lstStyle/>
          <a:p>
            <a:fld id="{49AE70B2-8BF9-45C0-BB95-33D1B9D3A854}" type="slidenum">
              <a:rPr lang="zh-CN" altLang="en-US" smtClean="0"/>
            </a:fld>
            <a:endParaRPr lang="zh-CN" altLang="en-US" dirty="0"/>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7" name="图片 6"/>
          <p:cNvPicPr/>
          <p:nvPr>
            <p:custDataLst>
              <p:tags r:id="rId9"/>
            </p:custDataLst>
          </p:nvPr>
        </p:nvPicPr>
        <p:blipFill>
          <a:blip r:embed="rId10" r:link="rId11"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7"/>
            </p:custDataLst>
          </p:nvPr>
        </p:nvSpPr>
        <p:spPr/>
        <p:txBody>
          <a:bodyPr lIns="90000" tIns="46800" rIns="90000" bIns="46800">
            <a:normAutofit/>
          </a:bodyPr>
          <a:lstStyle/>
          <a:p>
            <a:fld id="{49AE70B2-8BF9-45C0-BB95-33D1B9D3A854}" type="slidenum">
              <a:rPr lang="zh-CN" altLang="en-US" smtClean="0"/>
            </a:fld>
            <a:endParaRPr lang="zh-CN" altLang="en-US" dirty="0"/>
          </a:p>
        </p:txBody>
      </p:sp>
      <p:pic>
        <p:nvPicPr>
          <p:cNvPr id="9" name="图片 8"/>
          <p:cNvPicPr/>
          <p:nvPr>
            <p:custDataLst>
              <p:tags r:id="rId8"/>
            </p:custDataLst>
          </p:nvPr>
        </p:nvPicPr>
        <p:blipFill>
          <a:blip r:embed="rId9" r:link="rId10">
            <a:extLst>
              <a:ext uri="{28A0092B-C50C-407E-A947-70E740481C1C}">
                <a14:useLocalDpi xmlns:a14="http://schemas.microsoft.com/office/drawing/2010/main" val="0"/>
              </a:ext>
            </a:extLst>
          </a:blip>
          <a:stretch>
            <a:fillRect/>
          </a:stretch>
        </p:blipFill>
        <p:spPr>
          <a:xfrm>
            <a:off x="167640" y="68580"/>
            <a:ext cx="1424940" cy="1105535"/>
          </a:xfrm>
          <a:prstGeom prst="rect">
            <a:avLst/>
          </a:prstGeom>
        </p:spPr>
      </p:pic>
      <p:pic>
        <p:nvPicPr>
          <p:cNvPr id="10" name="图片 9"/>
          <p:cNvPicPr/>
          <p:nvPr>
            <p:custDataLst>
              <p:tags r:id="rId11"/>
            </p:custDataLst>
          </p:nvPr>
        </p:nvPicPr>
        <p:blipFill>
          <a:blip r:embed="rId12" r:link="rId13">
            <a:extLst>
              <a:ext uri="{28A0092B-C50C-407E-A947-70E740481C1C}">
                <a14:useLocalDpi xmlns:a14="http://schemas.microsoft.com/office/drawing/2010/main" val="0"/>
              </a:ext>
            </a:extLst>
          </a:blip>
          <a:stretch>
            <a:fillRect/>
          </a:stretch>
        </p:blipFill>
        <p:spPr>
          <a:xfrm>
            <a:off x="10242550" y="6089650"/>
            <a:ext cx="1784350" cy="556895"/>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dirty="0">
              <a:sym typeface="+mn-ea"/>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61370" y="68580"/>
            <a:ext cx="1143000" cy="862965"/>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6840" y="644715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 1"/>
          <p:cNvSpPr>
            <a:spLocks noGrp="1"/>
          </p:cNvSpPr>
          <p:nvPr>
            <p:ph type="title" hasCustomPrompt="1"/>
            <p:custDataLst>
              <p:tags r:id="rId14"/>
            </p:custDataLst>
          </p:nvPr>
        </p:nvSpPr>
        <p:spPr>
          <a:xfrm>
            <a:off x="583200" y="770400"/>
            <a:ext cx="3960000" cy="882000"/>
          </a:xfrm>
        </p:spPr>
        <p:txBody>
          <a:bodyPr wrap="square"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1" name="图片 10"/>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32160" y="58420"/>
            <a:ext cx="1143000" cy="862965"/>
          </a:xfrm>
          <a:prstGeom prst="rect">
            <a:avLst/>
          </a:prstGeom>
        </p:spPr>
      </p:pic>
      <p:pic>
        <p:nvPicPr>
          <p:cNvPr id="12" name="图片 11"/>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645731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612000" y="1659600"/>
            <a:ext cx="10975975" cy="828000"/>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612775" y="2808000"/>
            <a:ext cx="10965600" cy="34308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 1"/>
          <p:cNvSpPr>
            <a:spLocks noGrp="1"/>
          </p:cNvSpPr>
          <p:nvPr>
            <p:ph type="title"/>
            <p:custDataLst>
              <p:tags r:id="rId14"/>
            </p:custDataLst>
          </p:nvPr>
        </p:nvSpPr>
        <p:spPr>
          <a:xfrm>
            <a:off x="612000" y="781200"/>
            <a:ext cx="10976400" cy="626400"/>
          </a:xfrm>
        </p:spPr>
        <p:txBody>
          <a:bodyPr wrap="square"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233680" y="58420"/>
            <a:ext cx="1143000" cy="862965"/>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912475" y="29908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4"/>
            </p:custDataLst>
          </p:nvPr>
        </p:nvSpPr>
        <p:spPr>
          <a:xfrm>
            <a:off x="604800" y="669600"/>
            <a:ext cx="10976400" cy="565200"/>
          </a:xfrm>
        </p:spPr>
        <p:txBody>
          <a:bodyPr wrap="square"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olidFill>
                <a:schemeClr val="tx1">
                  <a:lumMod val="85000"/>
                  <a:lumOff val="15000"/>
                </a:schemeClr>
              </a:solidFill>
              <a:sym typeface="+mn-ea"/>
            </a:endParaRPr>
          </a:p>
        </p:txBody>
      </p:sp>
      <p:pic>
        <p:nvPicPr>
          <p:cNvPr id="12" name="图片 11"/>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61370" y="5907405"/>
            <a:ext cx="1143000" cy="862965"/>
          </a:xfrm>
          <a:prstGeom prst="rect">
            <a:avLst/>
          </a:prstGeom>
        </p:spPr>
      </p:pic>
      <p:pic>
        <p:nvPicPr>
          <p:cNvPr id="14" name="图片 13"/>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75260" y="638873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lvl1pPr>
              <a:defRPr>
                <a:solidFill>
                  <a:schemeClr val="tx1">
                    <a:lumMod val="85000"/>
                    <a:lumOff val="15000"/>
                  </a:schemeClr>
                </a:solidFill>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579600" y="1663200"/>
            <a:ext cx="53424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6242400" y="1663200"/>
            <a:ext cx="53676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4"/>
            </p:custDataLst>
          </p:nvPr>
        </p:nvSpPr>
        <p:spPr>
          <a:xfrm>
            <a:off x="572400" y="4816800"/>
            <a:ext cx="53424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6253200" y="4813200"/>
            <a:ext cx="53676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6"/>
            </p:custDataLst>
          </p:nvPr>
        </p:nvSpPr>
        <p:spPr>
          <a:xfrm>
            <a:off x="579600" y="191194"/>
            <a:ext cx="11037600" cy="534776"/>
          </a:xfrm>
        </p:spPr>
        <p:txBody>
          <a:bodyPr wrap="square" lIns="90000" tIns="46800" rIns="90000" bIns="46800">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pic>
        <p:nvPicPr>
          <p:cNvPr id="8" name="图片 7"/>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16840" y="87630"/>
            <a:ext cx="2157730" cy="1628775"/>
          </a:xfrm>
          <a:prstGeom prst="rect">
            <a:avLst/>
          </a:prstGeom>
        </p:spPr>
      </p:pic>
      <p:pic>
        <p:nvPicPr>
          <p:cNvPr id="9"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9946640" y="6261100"/>
            <a:ext cx="2157730" cy="499745"/>
          </a:xfrm>
          <a:prstGeom prst="rect">
            <a:avLst/>
          </a:prstGeom>
        </p:spPr>
      </p:pic>
      <p:sp>
        <p:nvSpPr>
          <p:cNvPr id="3" name="日期占位符 2"/>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hasCustomPrompt="1"/>
            <p:custDataLst>
              <p:tags r:id="rId13"/>
            </p:custDataLst>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7" Type="http://schemas.openxmlformats.org/officeDocument/2006/relationships/theme" Target="../theme/theme2.xml"/><Relationship Id="rId26" Type="http://schemas.openxmlformats.org/officeDocument/2006/relationships/tags" Target="../tags/tag161.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162.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3.xml"/><Relationship Id="rId2" Type="http://schemas.openxmlformats.org/officeDocument/2006/relationships/tags" Target="../tags/tag171.xml"/><Relationship Id="rId1" Type="http://schemas.openxmlformats.org/officeDocument/2006/relationships/image" Target="../media/image17.emf"/></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tags" Target="../tags/tag172.xml"/><Relationship Id="rId1" Type="http://schemas.openxmlformats.org/officeDocument/2006/relationships/image" Target="../media/image17.e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7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7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7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177.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3.xml"/><Relationship Id="rId2" Type="http://schemas.openxmlformats.org/officeDocument/2006/relationships/tags" Target="../tags/tag178.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17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tags" Target="../tags/tag180.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tags" Target="../tags/tag163.xml"/><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81.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3.xml"/><Relationship Id="rId5" Type="http://schemas.openxmlformats.org/officeDocument/2006/relationships/tags" Target="../tags/tag182.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83.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3.xml"/><Relationship Id="rId3" Type="http://schemas.openxmlformats.org/officeDocument/2006/relationships/tags" Target="../tags/tag184.xml"/><Relationship Id="rId2" Type="http://schemas.openxmlformats.org/officeDocument/2006/relationships/image" Target="../media/image24.png"/><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3.xml"/><Relationship Id="rId4" Type="http://schemas.openxmlformats.org/officeDocument/2006/relationships/tags" Target="../tags/tag185.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3.xml"/><Relationship Id="rId3" Type="http://schemas.openxmlformats.org/officeDocument/2006/relationships/tags" Target="../tags/tag186.xml"/><Relationship Id="rId2" Type="http://schemas.openxmlformats.org/officeDocument/2006/relationships/image" Target="../media/image29.png"/><Relationship Id="rId1" Type="http://schemas.openxmlformats.org/officeDocument/2006/relationships/image" Target="../media/image28.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3.xml"/><Relationship Id="rId4" Type="http://schemas.openxmlformats.org/officeDocument/2006/relationships/tags" Target="../tags/tag187.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3.xml"/><Relationship Id="rId3" Type="http://schemas.openxmlformats.org/officeDocument/2006/relationships/tags" Target="../tags/tag188.xml"/><Relationship Id="rId2" Type="http://schemas.openxmlformats.org/officeDocument/2006/relationships/image" Target="../media/image34.png"/><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9" Type="http://schemas.openxmlformats.org/officeDocument/2006/relationships/oleObject" Target="../embeddings/oleObject8.bin"/><Relationship Id="rId8" Type="http://schemas.openxmlformats.org/officeDocument/2006/relationships/oleObject" Target="../embeddings/oleObject7.bin"/><Relationship Id="rId7" Type="http://schemas.openxmlformats.org/officeDocument/2006/relationships/oleObject" Target="../embeddings/oleObject6.bin"/><Relationship Id="rId6" Type="http://schemas.openxmlformats.org/officeDocument/2006/relationships/image" Target="../media/image37.wmf"/><Relationship Id="rId5" Type="http://schemas.openxmlformats.org/officeDocument/2006/relationships/oleObject" Target="../embeddings/oleObject5.bin"/><Relationship Id="rId4" Type="http://schemas.openxmlformats.org/officeDocument/2006/relationships/image" Target="../media/image36.wmf"/><Relationship Id="rId3" Type="http://schemas.openxmlformats.org/officeDocument/2006/relationships/oleObject" Target="../embeddings/oleObject4.bin"/><Relationship Id="rId2" Type="http://schemas.openxmlformats.org/officeDocument/2006/relationships/image" Target="../media/image35.wmf"/><Relationship Id="rId14" Type="http://schemas.openxmlformats.org/officeDocument/2006/relationships/notesSlide" Target="../notesSlides/notesSlide26.xml"/><Relationship Id="rId13" Type="http://schemas.openxmlformats.org/officeDocument/2006/relationships/vmlDrawing" Target="../drawings/vmlDrawing2.vml"/><Relationship Id="rId12" Type="http://schemas.openxmlformats.org/officeDocument/2006/relationships/slideLayout" Target="../slideLayouts/slideLayout13.xml"/><Relationship Id="rId11" Type="http://schemas.openxmlformats.org/officeDocument/2006/relationships/tags" Target="../tags/tag189.xml"/><Relationship Id="rId10" Type="http://schemas.openxmlformats.org/officeDocument/2006/relationships/image" Target="../media/image38.wmf"/><Relationship Id="rId1" Type="http://schemas.openxmlformats.org/officeDocument/2006/relationships/oleObject" Target="../embeddings/oleObject3.bin"/></Relationships>
</file>

<file path=ppt/slides/_rels/slide29.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image" Target="../media/image42.wmf"/><Relationship Id="rId7" Type="http://schemas.openxmlformats.org/officeDocument/2006/relationships/oleObject" Target="../embeddings/oleObject12.bin"/><Relationship Id="rId6" Type="http://schemas.openxmlformats.org/officeDocument/2006/relationships/image" Target="../media/image41.wmf"/><Relationship Id="rId5" Type="http://schemas.openxmlformats.org/officeDocument/2006/relationships/oleObject" Target="../embeddings/oleObject11.bin"/><Relationship Id="rId4" Type="http://schemas.openxmlformats.org/officeDocument/2006/relationships/image" Target="../media/image40.wmf"/><Relationship Id="rId3" Type="http://schemas.openxmlformats.org/officeDocument/2006/relationships/oleObject" Target="../embeddings/oleObject10.bin"/><Relationship Id="rId2" Type="http://schemas.openxmlformats.org/officeDocument/2006/relationships/image" Target="../media/image39.wmf"/><Relationship Id="rId12" Type="http://schemas.openxmlformats.org/officeDocument/2006/relationships/notesSlide" Target="../notesSlides/notesSlide27.xml"/><Relationship Id="rId11" Type="http://schemas.openxmlformats.org/officeDocument/2006/relationships/vmlDrawing" Target="../drawings/vmlDrawing3.vml"/><Relationship Id="rId10" Type="http://schemas.openxmlformats.org/officeDocument/2006/relationships/slideLayout" Target="../slideLayouts/slideLayout13.xml"/><Relationship Id="rId1" Type="http://schemas.openxmlformats.org/officeDocument/2006/relationships/oleObject" Target="../embeddings/oleObject9.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164.xml"/></Relationships>
</file>

<file path=ppt/slides/_rels/slide30.xml.rels><?xml version="1.0" encoding="UTF-8" standalone="yes"?>
<Relationships xmlns="http://schemas.openxmlformats.org/package/2006/relationships"><Relationship Id="rId9" Type="http://schemas.openxmlformats.org/officeDocument/2006/relationships/oleObject" Target="../embeddings/oleObject17.bin"/><Relationship Id="rId8" Type="http://schemas.openxmlformats.org/officeDocument/2006/relationships/image" Target="../media/image46.wmf"/><Relationship Id="rId7" Type="http://schemas.openxmlformats.org/officeDocument/2006/relationships/oleObject" Target="../embeddings/oleObject16.bin"/><Relationship Id="rId6" Type="http://schemas.openxmlformats.org/officeDocument/2006/relationships/image" Target="../media/image45.wmf"/><Relationship Id="rId5" Type="http://schemas.openxmlformats.org/officeDocument/2006/relationships/oleObject" Target="../embeddings/oleObject15.bin"/><Relationship Id="rId46" Type="http://schemas.openxmlformats.org/officeDocument/2006/relationships/notesSlide" Target="../notesSlides/notesSlide28.xml"/><Relationship Id="rId45" Type="http://schemas.openxmlformats.org/officeDocument/2006/relationships/vmlDrawing" Target="../drawings/vmlDrawing4.vml"/><Relationship Id="rId44" Type="http://schemas.openxmlformats.org/officeDocument/2006/relationships/slideLayout" Target="../slideLayouts/slideLayout13.xml"/><Relationship Id="rId43" Type="http://schemas.openxmlformats.org/officeDocument/2006/relationships/tags" Target="../tags/tag191.xml"/><Relationship Id="rId42" Type="http://schemas.openxmlformats.org/officeDocument/2006/relationships/image" Target="../media/image60.wmf"/><Relationship Id="rId41" Type="http://schemas.openxmlformats.org/officeDocument/2006/relationships/oleObject" Target="../embeddings/oleObject36.bin"/><Relationship Id="rId40" Type="http://schemas.openxmlformats.org/officeDocument/2006/relationships/image" Target="../media/image59.wmf"/><Relationship Id="rId4" Type="http://schemas.openxmlformats.org/officeDocument/2006/relationships/image" Target="../media/image44.wmf"/><Relationship Id="rId39" Type="http://schemas.openxmlformats.org/officeDocument/2006/relationships/oleObject" Target="../embeddings/oleObject35.bin"/><Relationship Id="rId38" Type="http://schemas.openxmlformats.org/officeDocument/2006/relationships/oleObject" Target="../embeddings/oleObject34.bin"/><Relationship Id="rId37" Type="http://schemas.openxmlformats.org/officeDocument/2006/relationships/image" Target="../media/image58.wmf"/><Relationship Id="rId36" Type="http://schemas.openxmlformats.org/officeDocument/2006/relationships/oleObject" Target="../embeddings/oleObject33.bin"/><Relationship Id="rId35" Type="http://schemas.openxmlformats.org/officeDocument/2006/relationships/image" Target="../media/image57.png"/><Relationship Id="rId34" Type="http://schemas.openxmlformats.org/officeDocument/2006/relationships/image" Target="../media/image56.wmf"/><Relationship Id="rId33" Type="http://schemas.openxmlformats.org/officeDocument/2006/relationships/oleObject" Target="../embeddings/oleObject32.bin"/><Relationship Id="rId32" Type="http://schemas.openxmlformats.org/officeDocument/2006/relationships/image" Target="../media/image55.wmf"/><Relationship Id="rId31" Type="http://schemas.openxmlformats.org/officeDocument/2006/relationships/oleObject" Target="../embeddings/oleObject31.bin"/><Relationship Id="rId30" Type="http://schemas.openxmlformats.org/officeDocument/2006/relationships/image" Target="../media/image54.wmf"/><Relationship Id="rId3" Type="http://schemas.openxmlformats.org/officeDocument/2006/relationships/oleObject" Target="../embeddings/oleObject14.bin"/><Relationship Id="rId29" Type="http://schemas.openxmlformats.org/officeDocument/2006/relationships/oleObject" Target="../embeddings/oleObject30.bin"/><Relationship Id="rId28" Type="http://schemas.openxmlformats.org/officeDocument/2006/relationships/image" Target="../media/image53.wmf"/><Relationship Id="rId27" Type="http://schemas.openxmlformats.org/officeDocument/2006/relationships/oleObject" Target="../embeddings/oleObject29.bin"/><Relationship Id="rId26" Type="http://schemas.openxmlformats.org/officeDocument/2006/relationships/oleObject" Target="../embeddings/oleObject28.bin"/><Relationship Id="rId25" Type="http://schemas.openxmlformats.org/officeDocument/2006/relationships/image" Target="../media/image52.wmf"/><Relationship Id="rId24" Type="http://schemas.openxmlformats.org/officeDocument/2006/relationships/oleObject" Target="../embeddings/oleObject27.bin"/><Relationship Id="rId23" Type="http://schemas.openxmlformats.org/officeDocument/2006/relationships/image" Target="../media/image51.wmf"/><Relationship Id="rId22" Type="http://schemas.openxmlformats.org/officeDocument/2006/relationships/oleObject" Target="../embeddings/oleObject26.bin"/><Relationship Id="rId21" Type="http://schemas.openxmlformats.org/officeDocument/2006/relationships/image" Target="../media/image50.wmf"/><Relationship Id="rId20" Type="http://schemas.openxmlformats.org/officeDocument/2006/relationships/oleObject" Target="../embeddings/oleObject25.bin"/><Relationship Id="rId2" Type="http://schemas.openxmlformats.org/officeDocument/2006/relationships/image" Target="../media/image43.wmf"/><Relationship Id="rId19" Type="http://schemas.openxmlformats.org/officeDocument/2006/relationships/oleObject" Target="../embeddings/oleObject24.bin"/><Relationship Id="rId18" Type="http://schemas.openxmlformats.org/officeDocument/2006/relationships/image" Target="../media/image49.wmf"/><Relationship Id="rId17" Type="http://schemas.openxmlformats.org/officeDocument/2006/relationships/oleObject" Target="../embeddings/oleObject23.bin"/><Relationship Id="rId16" Type="http://schemas.openxmlformats.org/officeDocument/2006/relationships/oleObject" Target="../embeddings/oleObject22.bin"/><Relationship Id="rId15" Type="http://schemas.openxmlformats.org/officeDocument/2006/relationships/oleObject" Target="../embeddings/oleObject21.bin"/><Relationship Id="rId14" Type="http://schemas.openxmlformats.org/officeDocument/2006/relationships/image" Target="../media/image48.wmf"/><Relationship Id="rId13" Type="http://schemas.openxmlformats.org/officeDocument/2006/relationships/oleObject" Target="../embeddings/oleObject20.bin"/><Relationship Id="rId12" Type="http://schemas.openxmlformats.org/officeDocument/2006/relationships/oleObject" Target="../embeddings/oleObject19.bin"/><Relationship Id="rId11" Type="http://schemas.openxmlformats.org/officeDocument/2006/relationships/oleObject" Target="../embeddings/oleObject18.bin"/><Relationship Id="rId10" Type="http://schemas.openxmlformats.org/officeDocument/2006/relationships/image" Target="../media/image47.wmf"/><Relationship Id="rId1" Type="http://schemas.openxmlformats.org/officeDocument/2006/relationships/oleObject" Target="../embeddings/oleObject13.bin"/></Relationships>
</file>

<file path=ppt/slides/_rels/slide31.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image" Target="../media/image64.wmf"/><Relationship Id="rId7" Type="http://schemas.openxmlformats.org/officeDocument/2006/relationships/oleObject" Target="../embeddings/oleObject40.bin"/><Relationship Id="rId6" Type="http://schemas.openxmlformats.org/officeDocument/2006/relationships/image" Target="../media/image63.wmf"/><Relationship Id="rId5" Type="http://schemas.openxmlformats.org/officeDocument/2006/relationships/oleObject" Target="../embeddings/oleObject39.bin"/><Relationship Id="rId4" Type="http://schemas.openxmlformats.org/officeDocument/2006/relationships/image" Target="../media/image62.wmf"/><Relationship Id="rId3" Type="http://schemas.openxmlformats.org/officeDocument/2006/relationships/oleObject" Target="../embeddings/oleObject38.bin"/><Relationship Id="rId2" Type="http://schemas.openxmlformats.org/officeDocument/2006/relationships/image" Target="../media/image61.wmf"/><Relationship Id="rId12" Type="http://schemas.openxmlformats.org/officeDocument/2006/relationships/notesSlide" Target="../notesSlides/notesSlide29.xml"/><Relationship Id="rId11" Type="http://schemas.openxmlformats.org/officeDocument/2006/relationships/vmlDrawing" Target="../drawings/vmlDrawing5.vml"/><Relationship Id="rId10" Type="http://schemas.openxmlformats.org/officeDocument/2006/relationships/slideLayout" Target="../slideLayouts/slideLayout13.xml"/><Relationship Id="rId1" Type="http://schemas.openxmlformats.org/officeDocument/2006/relationships/oleObject" Target="../embeddings/oleObject37.bin"/></Relationships>
</file>

<file path=ppt/slides/_rels/slide32.xml.rels><?xml version="1.0" encoding="UTF-8" standalone="yes"?>
<Relationships xmlns="http://schemas.openxmlformats.org/package/2006/relationships"><Relationship Id="rId9" Type="http://schemas.openxmlformats.org/officeDocument/2006/relationships/oleObject" Target="../embeddings/oleObject45.bin"/><Relationship Id="rId8" Type="http://schemas.openxmlformats.org/officeDocument/2006/relationships/image" Target="../media/image68.wmf"/><Relationship Id="rId7" Type="http://schemas.openxmlformats.org/officeDocument/2006/relationships/oleObject" Target="../embeddings/oleObject44.bin"/><Relationship Id="rId6" Type="http://schemas.openxmlformats.org/officeDocument/2006/relationships/image" Target="../media/image67.wmf"/><Relationship Id="rId5" Type="http://schemas.openxmlformats.org/officeDocument/2006/relationships/oleObject" Target="../embeddings/oleObject43.bin"/><Relationship Id="rId4" Type="http://schemas.openxmlformats.org/officeDocument/2006/relationships/image" Target="../media/image66.wmf"/><Relationship Id="rId30" Type="http://schemas.openxmlformats.org/officeDocument/2006/relationships/notesSlide" Target="../notesSlides/notesSlide30.xml"/><Relationship Id="rId3" Type="http://schemas.openxmlformats.org/officeDocument/2006/relationships/oleObject" Target="../embeddings/oleObject42.bin"/><Relationship Id="rId29" Type="http://schemas.openxmlformats.org/officeDocument/2006/relationships/vmlDrawing" Target="../drawings/vmlDrawing6.vml"/><Relationship Id="rId28" Type="http://schemas.openxmlformats.org/officeDocument/2006/relationships/slideLayout" Target="../slideLayouts/slideLayout13.xml"/><Relationship Id="rId27" Type="http://schemas.openxmlformats.org/officeDocument/2006/relationships/tags" Target="../tags/tag193.xml"/><Relationship Id="rId26" Type="http://schemas.openxmlformats.org/officeDocument/2006/relationships/image" Target="../media/image73.wmf"/><Relationship Id="rId25" Type="http://schemas.openxmlformats.org/officeDocument/2006/relationships/oleObject" Target="../embeddings/oleObject57.bin"/><Relationship Id="rId24" Type="http://schemas.openxmlformats.org/officeDocument/2006/relationships/oleObject" Target="../embeddings/oleObject56.bin"/><Relationship Id="rId23" Type="http://schemas.openxmlformats.org/officeDocument/2006/relationships/oleObject" Target="../embeddings/oleObject55.bin"/><Relationship Id="rId22" Type="http://schemas.openxmlformats.org/officeDocument/2006/relationships/oleObject" Target="../embeddings/oleObject54.bin"/><Relationship Id="rId21" Type="http://schemas.openxmlformats.org/officeDocument/2006/relationships/oleObject" Target="../embeddings/oleObject53.bin"/><Relationship Id="rId20" Type="http://schemas.openxmlformats.org/officeDocument/2006/relationships/oleObject" Target="../embeddings/oleObject52.bin"/><Relationship Id="rId2" Type="http://schemas.openxmlformats.org/officeDocument/2006/relationships/image" Target="../media/image65.wmf"/><Relationship Id="rId19" Type="http://schemas.openxmlformats.org/officeDocument/2006/relationships/oleObject" Target="../embeddings/oleObject51.bin"/><Relationship Id="rId18" Type="http://schemas.openxmlformats.org/officeDocument/2006/relationships/image" Target="../media/image72.wmf"/><Relationship Id="rId17" Type="http://schemas.openxmlformats.org/officeDocument/2006/relationships/oleObject" Target="../embeddings/oleObject50.bin"/><Relationship Id="rId16" Type="http://schemas.openxmlformats.org/officeDocument/2006/relationships/image" Target="../media/image71.wmf"/><Relationship Id="rId15" Type="http://schemas.openxmlformats.org/officeDocument/2006/relationships/oleObject" Target="../embeddings/oleObject49.bin"/><Relationship Id="rId14" Type="http://schemas.openxmlformats.org/officeDocument/2006/relationships/oleObject" Target="../embeddings/oleObject48.bin"/><Relationship Id="rId13" Type="http://schemas.openxmlformats.org/officeDocument/2006/relationships/oleObject" Target="../embeddings/oleObject47.bin"/><Relationship Id="rId12" Type="http://schemas.openxmlformats.org/officeDocument/2006/relationships/image" Target="../media/image70.wmf"/><Relationship Id="rId11" Type="http://schemas.openxmlformats.org/officeDocument/2006/relationships/oleObject" Target="../embeddings/oleObject46.bin"/><Relationship Id="rId10" Type="http://schemas.openxmlformats.org/officeDocument/2006/relationships/image" Target="../media/image69.wmf"/><Relationship Id="rId1" Type="http://schemas.openxmlformats.org/officeDocument/2006/relationships/oleObject" Target="../embeddings/oleObject41.bin"/></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3.xml"/><Relationship Id="rId2" Type="http://schemas.openxmlformats.org/officeDocument/2006/relationships/tags" Target="../tags/tag194.xml"/><Relationship Id="rId1" Type="http://schemas.openxmlformats.org/officeDocument/2006/relationships/image" Target="../media/image74.png"/></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3.xml"/><Relationship Id="rId2" Type="http://schemas.openxmlformats.org/officeDocument/2006/relationships/tags" Target="../tags/tag195.xml"/><Relationship Id="rId1" Type="http://schemas.openxmlformats.org/officeDocument/2006/relationships/image" Target="../media/image7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tags" Target="../tags/tag19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165.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tags" Target="../tags/tag166.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3.xml"/><Relationship Id="rId2" Type="http://schemas.openxmlformats.org/officeDocument/2006/relationships/tags" Target="../tags/tag167.xml"/><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168.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3.xml"/><Relationship Id="rId2" Type="http://schemas.openxmlformats.org/officeDocument/2006/relationships/tags" Target="../tags/tag169.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vmlDrawing" Target="../drawings/vmlDrawing1.vml"/><Relationship Id="rId7" Type="http://schemas.openxmlformats.org/officeDocument/2006/relationships/slideLayout" Target="../slideLayouts/slideLayout13.xml"/><Relationship Id="rId6" Type="http://schemas.openxmlformats.org/officeDocument/2006/relationships/tags" Target="../tags/tag170.xml"/><Relationship Id="rId5" Type="http://schemas.openxmlformats.org/officeDocument/2006/relationships/image" Target="../media/image16.png"/><Relationship Id="rId4" Type="http://schemas.openxmlformats.org/officeDocument/2006/relationships/image" Target="../media/image15.wmf"/><Relationship Id="rId3" Type="http://schemas.openxmlformats.org/officeDocument/2006/relationships/oleObject" Target="../embeddings/oleObject2.bin"/><Relationship Id="rId2" Type="http://schemas.openxmlformats.org/officeDocument/2006/relationships/image" Target="../media/image14.wmf"/><Relationship Id="rId1"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第八章  集成运算放大器及其应用</a:t>
            </a:r>
            <a:endParaRPr>
              <a:sym typeface="+mn-ea"/>
            </a:endParaRPr>
          </a:p>
        </p:txBody>
      </p:sp>
      <p:sp>
        <p:nvSpPr>
          <p:cNvPr id="4" name="内容占位符 2"/>
          <p:cNvSpPr>
            <a:spLocks noGrp="1"/>
          </p:cNvSpPr>
          <p:nvPr/>
        </p:nvSpPr>
        <p:spPr>
          <a:xfrm>
            <a:off x="669925" y="1125855"/>
            <a:ext cx="11133455" cy="447992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altLang="zh-CN" sz="2000">
                <a:effectLst>
                  <a:outerShdw blurRad="38100" dist="19050" dir="2700000" algn="tl" rotWithShape="0">
                    <a:schemeClr val="dk1">
                      <a:alpha val="40000"/>
                    </a:schemeClr>
                  </a:outerShdw>
                </a:effectLst>
                <a:sym typeface="+mn-ea"/>
              </a:rPr>
              <a:t>本章知识点</a:t>
            </a:r>
            <a:endParaRPr sz="2000">
              <a:sym typeface="+mn-ea"/>
            </a:endParaRPr>
          </a:p>
          <a:p>
            <a:pPr algn="l">
              <a:buClrTx/>
              <a:buSzTx/>
            </a:pPr>
            <a:r>
              <a:rPr altLang="zh-CN" sz="1800">
                <a:sym typeface="+mn-ea"/>
              </a:rPr>
              <a:t>1. 了解集成运放的基本组成及主要参数的意义。</a:t>
            </a:r>
            <a:endParaRPr altLang="zh-CN" sz="1800">
              <a:sym typeface="+mn-ea"/>
            </a:endParaRPr>
          </a:p>
          <a:p>
            <a:pPr algn="l">
              <a:buClrTx/>
              <a:buSzTx/>
            </a:pPr>
            <a:r>
              <a:rPr altLang="zh-CN" sz="1800">
                <a:sym typeface="+mn-ea"/>
              </a:rPr>
              <a:t>2. 理解运算放大器的电压传输特性，掌握其基本分析方法。</a:t>
            </a:r>
            <a:endParaRPr altLang="zh-CN" sz="1800">
              <a:sym typeface="+mn-ea"/>
            </a:endParaRPr>
          </a:p>
          <a:p>
            <a:pPr algn="l">
              <a:buClrTx/>
              <a:buSzTx/>
            </a:pPr>
            <a:r>
              <a:rPr altLang="zh-CN" sz="1800">
                <a:sym typeface="+mn-ea"/>
              </a:rPr>
              <a:t>3. 掌握用集成运放组成的比例、加减、微分和积分运算电路的工作原理。</a:t>
            </a:r>
            <a:endParaRPr altLang="zh-CN" sz="1800">
              <a:sym typeface="+mn-ea"/>
            </a:endParaRPr>
          </a:p>
          <a:p>
            <a:pPr algn="l">
              <a:buClrTx/>
              <a:buSzTx/>
            </a:pPr>
            <a:r>
              <a:rPr altLang="zh-CN" sz="1800">
                <a:sym typeface="+mn-ea"/>
              </a:rPr>
              <a:t>4. 理解电压比较器的工作原理和应用。</a:t>
            </a:r>
            <a:endParaRPr altLang="zh-CN" sz="1800">
              <a:sym typeface="+mn-ea"/>
            </a:endParaRPr>
          </a:p>
          <a:p>
            <a:pPr algn="l">
              <a:buClrTx/>
              <a:buSzTx/>
            </a:pPr>
            <a:r>
              <a:rPr altLang="zh-CN" sz="1800">
                <a:sym typeface="+mn-ea"/>
              </a:rPr>
              <a:t>5. 能判别电子电路中的直流反馈和交流反馈、 正反馈和负反馈以及负反馈的四种类型。</a:t>
            </a:r>
            <a:endParaRPr altLang="zh-CN" sz="1800">
              <a:sym typeface="+mn-ea"/>
            </a:endParaRPr>
          </a:p>
          <a:p>
            <a:pPr algn="l">
              <a:buClrTx/>
              <a:buSzTx/>
            </a:pPr>
            <a:r>
              <a:rPr altLang="zh-CN" sz="1800">
                <a:sym typeface="+mn-ea"/>
              </a:rPr>
              <a:t>6. 理解负反馈对放大电路工作性能的影响。</a:t>
            </a:r>
            <a:endParaRPr altLang="zh-CN" sz="1800">
              <a:sym typeface="+mn-ea"/>
            </a:endParaRPr>
          </a:p>
          <a:p>
            <a:pPr algn="l">
              <a:buClrTx/>
              <a:buSzTx/>
            </a:pPr>
            <a:r>
              <a:rPr altLang="zh-CN" sz="1800">
                <a:sym typeface="+mn-ea"/>
              </a:rPr>
              <a:t>7. 掌握正弦波振荡电路自激振荡的条件。 </a:t>
            </a:r>
            <a:endParaRPr altLang="zh-CN" sz="1800">
              <a:sym typeface="+mn-ea"/>
            </a:endParaRPr>
          </a:p>
          <a:p>
            <a:pPr algn="l">
              <a:buClrTx/>
              <a:buSzTx/>
            </a:pPr>
            <a:r>
              <a:rPr altLang="zh-CN" sz="1800">
                <a:sym typeface="+mn-ea"/>
              </a:rPr>
              <a:t>8. 了解RC振荡电路的工作原理。</a:t>
            </a:r>
            <a:endParaRPr altLang="zh-CN" sz="1800">
              <a:sym typeface="+mn-ea"/>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8.2  放大电路中的负反馈</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8.2.3  反馈的基本类型</a:t>
            </a:r>
            <a:endParaRPr lang="zh-CN" altLang="en-US" sz="2000"/>
          </a:p>
        </p:txBody>
      </p:sp>
      <p:sp>
        <p:nvSpPr>
          <p:cNvPr id="4" name="内容占位符 2"/>
          <p:cNvSpPr>
            <a:spLocks noGrp="1"/>
          </p:cNvSpPr>
          <p:nvPr/>
        </p:nvSpPr>
        <p:spPr>
          <a:xfrm>
            <a:off x="669925" y="1438275"/>
            <a:ext cx="10984865" cy="224218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1.反馈极性</a:t>
            </a:r>
            <a:endParaRPr sz="2000">
              <a:sym typeface="+mn-ea"/>
            </a:endParaRPr>
          </a:p>
          <a:p>
            <a:pPr marL="0" indent="0">
              <a:buNone/>
            </a:pPr>
            <a:r>
              <a:rPr lang="en-US" altLang="zh-CN" sz="2000">
                <a:sym typeface="+mn-ea"/>
              </a:rPr>
              <a:t>     </a:t>
            </a:r>
            <a:r>
              <a:rPr sz="2000">
                <a:sym typeface="+mn-ea"/>
              </a:rPr>
              <a:t>通常采用瞬时极性法来判断反馈的极性。具体方法是：先假定输入信号在某一瞬时对地极性为正，并用   标示，然后顺着信号的传输方向，逐步推出输出信号和反馈信号的瞬时极性，并用 </a:t>
            </a:r>
            <a:r>
              <a:rPr lang="en-US" altLang="zh-CN" sz="2000">
                <a:sym typeface="+mn-ea"/>
              </a:rPr>
              <a:t>     </a:t>
            </a:r>
            <a:r>
              <a:rPr sz="2000">
                <a:sym typeface="+mn-ea"/>
              </a:rPr>
              <a:t>或Θ标示，最后判断反馈信号是增强还是减弱输入信号，如果是增强则为正反馈，反之则为负反馈。</a:t>
            </a:r>
            <a:endParaRPr sz="2000">
              <a:sym typeface="+mn-ea"/>
            </a:endParaRPr>
          </a:p>
        </p:txBody>
      </p:sp>
      <p:pic>
        <p:nvPicPr>
          <p:cNvPr id="6" name="图片 5"/>
          <p:cNvPicPr>
            <a:picLocks noChangeAspect="1"/>
          </p:cNvPicPr>
          <p:nvPr/>
        </p:nvPicPr>
        <p:blipFill>
          <a:blip r:embed="rId1"/>
          <a:stretch>
            <a:fillRect/>
          </a:stretch>
        </p:blipFill>
        <p:spPr>
          <a:xfrm>
            <a:off x="2929890" y="2307590"/>
            <a:ext cx="13308498" cy="504000"/>
          </a:xfrm>
          <a:prstGeom prst="rect">
            <a:avLst/>
          </a:prstGeom>
        </p:spPr>
      </p:pic>
      <p:pic>
        <p:nvPicPr>
          <p:cNvPr id="7" name="图片 6"/>
          <p:cNvPicPr>
            <a:picLocks noChangeAspect="1"/>
          </p:cNvPicPr>
          <p:nvPr/>
        </p:nvPicPr>
        <p:blipFill>
          <a:blip r:embed="rId1"/>
          <a:stretch>
            <a:fillRect/>
          </a:stretch>
        </p:blipFill>
        <p:spPr>
          <a:xfrm>
            <a:off x="2610485" y="2719070"/>
            <a:ext cx="13308498" cy="504000"/>
          </a:xfrm>
          <a:prstGeom prst="rect">
            <a:avLst/>
          </a:prstGeom>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510544"/>
            <a:ext cx="10852237" cy="441964"/>
          </a:xfrm>
        </p:spPr>
        <p:txBody>
          <a:bodyPr/>
          <a:p>
            <a:r>
              <a:rPr>
                <a:sym typeface="+mn-ea"/>
              </a:rPr>
              <a:t>8.2  放大电路中的负反馈</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8.2.3反馈的基本类型</a:t>
            </a:r>
            <a:endParaRPr lang="zh-CN" altLang="en-US" sz="2000"/>
          </a:p>
        </p:txBody>
      </p:sp>
      <p:sp>
        <p:nvSpPr>
          <p:cNvPr id="4" name="内容占位符 2"/>
          <p:cNvSpPr>
            <a:spLocks noGrp="1"/>
          </p:cNvSpPr>
          <p:nvPr/>
        </p:nvSpPr>
        <p:spPr>
          <a:xfrm>
            <a:off x="669925" y="1361440"/>
            <a:ext cx="10984865" cy="332867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例8-1  判断图8-9所示电路的反馈极性。</a:t>
            </a:r>
            <a:endParaRPr sz="2000">
              <a:sym typeface="+mn-ea"/>
            </a:endParaRPr>
          </a:p>
          <a:p>
            <a:pPr marL="0" indent="0">
              <a:buNone/>
            </a:pPr>
            <a:r>
              <a:rPr lang="en-US" altLang="zh-CN" sz="2000">
                <a:sym typeface="+mn-ea"/>
              </a:rPr>
              <a:t>      </a:t>
            </a:r>
            <a:r>
              <a:rPr sz="2000">
                <a:sym typeface="+mn-ea"/>
              </a:rPr>
              <a:t>图</a:t>
            </a:r>
            <a:r>
              <a:rPr lang="en-US" altLang="zh-CN" sz="2000">
                <a:sym typeface="+mn-ea"/>
              </a:rPr>
              <a:t>8-9</a:t>
            </a:r>
            <a:r>
              <a:rPr sz="2000">
                <a:sym typeface="+mn-ea"/>
              </a:rPr>
              <a:t>（a）：假定输入电压对地瞬时极性为  ，根据运放同相输入的特性，输出电压</a:t>
            </a:r>
            <a:r>
              <a:rPr sz="2000" i="1">
                <a:sym typeface="+mn-ea"/>
              </a:rPr>
              <a:t>u</a:t>
            </a:r>
            <a:r>
              <a:rPr sz="2000" baseline="-25000">
                <a:sym typeface="+mn-ea"/>
              </a:rPr>
              <a:t>o</a:t>
            </a:r>
            <a:r>
              <a:rPr sz="2000">
                <a:sym typeface="+mn-ea"/>
              </a:rPr>
              <a:t>对地的瞬时极性也为    ，通过反馈支路，将反馈电压</a:t>
            </a:r>
            <a:r>
              <a:rPr sz="2000" i="1">
                <a:sym typeface="+mn-ea"/>
              </a:rPr>
              <a:t>u</a:t>
            </a:r>
            <a:r>
              <a:rPr sz="2000" baseline="-25000">
                <a:sym typeface="+mn-ea"/>
              </a:rPr>
              <a:t>f</a:t>
            </a:r>
            <a:r>
              <a:rPr sz="2000">
                <a:sym typeface="+mn-ea"/>
              </a:rPr>
              <a:t>送到反相输入端，瞬时极性仍为</a:t>
            </a:r>
            <a:endParaRPr sz="2000">
              <a:sym typeface="+mn-ea"/>
            </a:endParaRPr>
          </a:p>
          <a:p>
            <a:pPr marL="0" indent="0">
              <a:buNone/>
            </a:pPr>
            <a:r>
              <a:rPr sz="2000">
                <a:sym typeface="+mn-ea"/>
              </a:rPr>
              <a:t>    。由于</a:t>
            </a:r>
            <a:r>
              <a:rPr sz="2000" i="1">
                <a:sym typeface="+mn-ea"/>
              </a:rPr>
              <a:t>u</a:t>
            </a:r>
            <a:r>
              <a:rPr sz="2000" baseline="-25000">
                <a:sym typeface="+mn-ea"/>
              </a:rPr>
              <a:t>id</a:t>
            </a:r>
            <a:r>
              <a:rPr sz="2000">
                <a:sym typeface="+mn-ea"/>
              </a:rPr>
              <a:t>=</a:t>
            </a:r>
            <a:r>
              <a:rPr sz="2000" i="1">
                <a:sym typeface="+mn-ea"/>
              </a:rPr>
              <a:t>u</a:t>
            </a:r>
            <a:r>
              <a:rPr sz="2000" baseline="-25000">
                <a:sym typeface="+mn-ea"/>
              </a:rPr>
              <a:t>i</a:t>
            </a:r>
            <a:r>
              <a:rPr sz="2000">
                <a:sym typeface="+mn-ea"/>
              </a:rPr>
              <a:t>-</a:t>
            </a:r>
            <a:r>
              <a:rPr sz="2000" i="1">
                <a:sym typeface="+mn-ea"/>
              </a:rPr>
              <a:t>u</a:t>
            </a:r>
            <a:r>
              <a:rPr sz="2000" baseline="-25000">
                <a:sym typeface="+mn-ea"/>
              </a:rPr>
              <a:t>f</a:t>
            </a:r>
            <a:r>
              <a:rPr sz="2000">
                <a:sym typeface="+mn-ea"/>
              </a:rPr>
              <a:t>，</a:t>
            </a:r>
            <a:r>
              <a:rPr sz="2000" i="1">
                <a:sym typeface="+mn-ea"/>
              </a:rPr>
              <a:t>u</a:t>
            </a:r>
            <a:r>
              <a:rPr sz="2000" baseline="-25000">
                <a:sym typeface="+mn-ea"/>
              </a:rPr>
              <a:t>f</a:t>
            </a:r>
            <a:r>
              <a:rPr sz="2000">
                <a:sym typeface="+mn-ea"/>
              </a:rPr>
              <a:t>使净输入量减少，则该电路为负反馈。上述过程可表示为：</a:t>
            </a:r>
            <a:endParaRPr sz="2000">
              <a:sym typeface="+mn-ea"/>
            </a:endParaRPr>
          </a:p>
          <a:p>
            <a:pPr marL="0" indent="0">
              <a:buNone/>
            </a:pPr>
            <a:r>
              <a:rPr lang="en-US" altLang="zh-CN" sz="2000" i="1">
                <a:sym typeface="+mn-ea"/>
              </a:rPr>
              <a:t>  </a:t>
            </a:r>
            <a:r>
              <a:rPr lang="en-US" altLang="zh-CN" sz="2000">
                <a:sym typeface="+mn-ea"/>
              </a:rPr>
              <a:t>u</a:t>
            </a:r>
            <a:r>
              <a:rPr lang="en-US" altLang="zh-CN" sz="2000" baseline="-25000">
                <a:sym typeface="+mn-ea"/>
              </a:rPr>
              <a:t>i</a:t>
            </a:r>
            <a:r>
              <a:rPr lang="en-US" altLang="zh-CN" sz="2000">
                <a:sym typeface="+mn-ea"/>
              </a:rPr>
              <a:t>→u</a:t>
            </a:r>
            <a:r>
              <a:rPr lang="en-US" altLang="zh-CN" sz="2000" baseline="-25000">
                <a:sym typeface="+mn-ea"/>
              </a:rPr>
              <a:t>+</a:t>
            </a:r>
            <a:r>
              <a:rPr lang="en-US" altLang="zh-CN" sz="2000">
                <a:sym typeface="+mn-ea"/>
              </a:rPr>
              <a:t>→u</a:t>
            </a:r>
            <a:r>
              <a:rPr lang="en-US" altLang="zh-CN" sz="2000" baseline="-25000">
                <a:sym typeface="+mn-ea"/>
              </a:rPr>
              <a:t>o</a:t>
            </a:r>
            <a:r>
              <a:rPr lang="en-US" altLang="zh-CN" sz="2000">
                <a:sym typeface="+mn-ea"/>
              </a:rPr>
              <a:t>→u</a:t>
            </a:r>
            <a:r>
              <a:rPr lang="en-US" altLang="zh-CN" sz="2000" baseline="-25000">
                <a:sym typeface="+mn-ea"/>
              </a:rPr>
              <a:t>f</a:t>
            </a:r>
            <a:r>
              <a:rPr lang="en-US" altLang="zh-CN" sz="2000">
                <a:sym typeface="+mn-ea"/>
              </a:rPr>
              <a:t>→u-→u</a:t>
            </a:r>
            <a:r>
              <a:rPr lang="en-US" altLang="zh-CN" sz="2000" baseline="-25000">
                <a:sym typeface="+mn-ea"/>
              </a:rPr>
              <a:t>id</a:t>
            </a:r>
            <a:r>
              <a:rPr lang="en-US" altLang="zh-CN" sz="2000">
                <a:sym typeface="+mn-ea"/>
              </a:rPr>
              <a:t>=u</a:t>
            </a:r>
            <a:r>
              <a:rPr lang="en-US" altLang="zh-CN" sz="2000" baseline="-25000">
                <a:sym typeface="+mn-ea"/>
              </a:rPr>
              <a:t>i</a:t>
            </a:r>
            <a:r>
              <a:rPr lang="en-US" altLang="zh-CN" sz="2000">
                <a:sym typeface="+mn-ea"/>
              </a:rPr>
              <a:t>-u</a:t>
            </a:r>
            <a:r>
              <a:rPr lang="en-US" altLang="zh-CN" sz="2000" baseline="-25000">
                <a:sym typeface="+mn-ea"/>
              </a:rPr>
              <a:t>f</a:t>
            </a:r>
            <a:r>
              <a:rPr lang="en-US" altLang="zh-CN" sz="2000">
                <a:sym typeface="+mn-ea"/>
              </a:rPr>
              <a:t>   净输入量减少</a:t>
            </a:r>
            <a:endParaRPr lang="en-US" altLang="zh-CN" sz="2000">
              <a:sym typeface="+mn-ea"/>
            </a:endParaRPr>
          </a:p>
          <a:p>
            <a:pPr marL="0" indent="0">
              <a:buNone/>
            </a:pPr>
            <a:r>
              <a:rPr lang="en-US" altLang="zh-CN" sz="2000">
                <a:sym typeface="+mn-ea"/>
              </a:rPr>
              <a:t>     图（b）：假定输入信号对地瞬时极性为  ，则各点电压变化过程为</a:t>
            </a:r>
            <a:endParaRPr lang="en-US" altLang="zh-CN" sz="2000">
              <a:sym typeface="+mn-ea"/>
            </a:endParaRPr>
          </a:p>
          <a:p>
            <a:pPr marL="0" indent="0">
              <a:buNone/>
            </a:pPr>
            <a:r>
              <a:rPr lang="en-US" altLang="zh-CN" sz="2000">
                <a:sym typeface="+mn-ea"/>
              </a:rPr>
              <a:t>ui→u-→uoΘ→ufΘ→u+Θ→uid=ui-uf   净输入量增强，则该电路为正反馈。</a:t>
            </a:r>
            <a:r>
              <a:rPr lang="en-US" altLang="zh-CN" sz="2000" i="1">
                <a:sym typeface="+mn-ea"/>
              </a:rPr>
              <a:t>   </a:t>
            </a:r>
            <a:endParaRPr sz="2000">
              <a:solidFill>
                <a:srgbClr val="FF0000"/>
              </a:solidFill>
              <a:sym typeface="+mn-ea"/>
            </a:endParaRPr>
          </a:p>
        </p:txBody>
      </p:sp>
      <p:pic>
        <p:nvPicPr>
          <p:cNvPr id="7" name="图片 6"/>
          <p:cNvPicPr>
            <a:picLocks noChangeAspect="1"/>
          </p:cNvPicPr>
          <p:nvPr/>
        </p:nvPicPr>
        <p:blipFill>
          <a:blip r:embed="rId1"/>
          <a:stretch>
            <a:fillRect/>
          </a:stretch>
        </p:blipFill>
        <p:spPr>
          <a:xfrm>
            <a:off x="3497580" y="2193290"/>
            <a:ext cx="14294485" cy="554990"/>
          </a:xfrm>
          <a:prstGeom prst="rect">
            <a:avLst/>
          </a:prstGeom>
        </p:spPr>
      </p:pic>
      <p:pic>
        <p:nvPicPr>
          <p:cNvPr id="8" name="图片 7"/>
          <p:cNvPicPr>
            <a:picLocks noChangeAspect="1"/>
          </p:cNvPicPr>
          <p:nvPr/>
        </p:nvPicPr>
        <p:blipFill>
          <a:blip r:embed="rId1"/>
          <a:stretch>
            <a:fillRect/>
          </a:stretch>
        </p:blipFill>
        <p:spPr>
          <a:xfrm>
            <a:off x="5988685" y="3792855"/>
            <a:ext cx="14294485" cy="554990"/>
          </a:xfrm>
          <a:prstGeom prst="rect">
            <a:avLst/>
          </a:prstGeom>
        </p:spPr>
      </p:pic>
      <p:pic>
        <p:nvPicPr>
          <p:cNvPr id="9" name="图片 8"/>
          <p:cNvPicPr>
            <a:picLocks noChangeAspect="1"/>
          </p:cNvPicPr>
          <p:nvPr/>
        </p:nvPicPr>
        <p:blipFill>
          <a:blip r:embed="rId1"/>
          <a:stretch>
            <a:fillRect/>
          </a:stretch>
        </p:blipFill>
        <p:spPr>
          <a:xfrm>
            <a:off x="879475" y="2748280"/>
            <a:ext cx="14294485" cy="554990"/>
          </a:xfrm>
          <a:prstGeom prst="rect">
            <a:avLst/>
          </a:prstGeom>
        </p:spPr>
      </p:pic>
      <p:pic>
        <p:nvPicPr>
          <p:cNvPr id="6" name="图片 5"/>
          <p:cNvPicPr>
            <a:picLocks noChangeAspect="1"/>
          </p:cNvPicPr>
          <p:nvPr/>
        </p:nvPicPr>
        <p:blipFill>
          <a:blip r:embed="rId1"/>
          <a:stretch>
            <a:fillRect/>
          </a:stretch>
        </p:blipFill>
        <p:spPr>
          <a:xfrm>
            <a:off x="6521450" y="1816100"/>
            <a:ext cx="14294485" cy="554990"/>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4" name="内容占位符 3"/>
          <p:cNvSpPr/>
          <p:nvPr>
            <p:ph idx="1"/>
          </p:nvPr>
        </p:nvSpPr>
        <p:spPr/>
        <p:txBody>
          <a:bodyPr/>
          <a:p>
            <a:endParaRPr lang="zh-CN" altLang="en-US"/>
          </a:p>
        </p:txBody>
      </p:sp>
      <p:grpSp>
        <p:nvGrpSpPr>
          <p:cNvPr id="1073744722" name="组合 1073744721"/>
          <p:cNvGrpSpPr/>
          <p:nvPr/>
        </p:nvGrpSpPr>
        <p:grpSpPr>
          <a:xfrm>
            <a:off x="2606040" y="1125855"/>
            <a:ext cx="7489190" cy="4065270"/>
            <a:chOff x="2572" y="9878"/>
            <a:chExt cx="7056" cy="3258"/>
          </a:xfrm>
        </p:grpSpPr>
        <p:grpSp>
          <p:nvGrpSpPr>
            <p:cNvPr id="1073744723" name="组合 1073744722"/>
            <p:cNvGrpSpPr/>
            <p:nvPr/>
          </p:nvGrpSpPr>
          <p:grpSpPr>
            <a:xfrm>
              <a:off x="2572" y="9878"/>
              <a:ext cx="3202" cy="2739"/>
              <a:chOff x="2572" y="9878"/>
              <a:chExt cx="3202" cy="2739"/>
            </a:xfrm>
          </p:grpSpPr>
          <p:sp>
            <p:nvSpPr>
              <p:cNvPr id="1073744724" name="文本框 1073744723"/>
              <p:cNvSpPr txBox="1"/>
              <p:nvPr/>
            </p:nvSpPr>
            <p:spPr>
              <a:xfrm>
                <a:off x="3994" y="12056"/>
                <a:ext cx="600" cy="561"/>
              </a:xfrm>
              <a:prstGeom prst="rect">
                <a:avLst/>
              </a:prstGeom>
              <a:noFill/>
              <a:ln w="9525">
                <a:noFill/>
              </a:ln>
            </p:spPr>
            <p:txBody>
              <a:bodyPr wrap="square"/>
              <a:p>
                <a:r>
                  <a:rPr lang="zh-CN" altLang="en-US"/>
                  <a:t>(a)</a:t>
                </a:r>
                <a:endParaRPr lang="zh-CN" altLang="en-US"/>
              </a:p>
              <a:p>
                <a:endParaRPr lang="zh-CN" altLang="en-US"/>
              </a:p>
            </p:txBody>
          </p:sp>
          <p:grpSp>
            <p:nvGrpSpPr>
              <p:cNvPr id="1073744725" name="组合 1073744724"/>
              <p:cNvGrpSpPr/>
              <p:nvPr/>
            </p:nvGrpSpPr>
            <p:grpSpPr>
              <a:xfrm>
                <a:off x="2572" y="9878"/>
                <a:ext cx="3202" cy="2070"/>
                <a:chOff x="2240" y="8720"/>
                <a:chExt cx="3202" cy="2070"/>
              </a:xfrm>
            </p:grpSpPr>
            <p:sp>
              <p:nvSpPr>
                <p:cNvPr id="1073744726" name="直接连接符 1073744725"/>
                <p:cNvSpPr/>
                <p:nvPr/>
              </p:nvSpPr>
              <p:spPr>
                <a:xfrm>
                  <a:off x="3360" y="9458"/>
                  <a:ext cx="0" cy="1272"/>
                </a:xfrm>
                <a:prstGeom prst="line">
                  <a:avLst/>
                </a:prstGeom>
                <a:ln w="9525" cap="flat" cmpd="sng">
                  <a:solidFill>
                    <a:srgbClr val="000000"/>
                  </a:solidFill>
                  <a:prstDash val="solid"/>
                  <a:headEnd type="none" w="med" len="med"/>
                  <a:tailEnd type="none" w="med" len="med"/>
                </a:ln>
              </p:spPr>
            </p:sp>
            <p:sp>
              <p:nvSpPr>
                <p:cNvPr id="1073744727" name="文本框 1073744726"/>
                <p:cNvSpPr txBox="1"/>
                <p:nvPr/>
              </p:nvSpPr>
              <p:spPr>
                <a:xfrm>
                  <a:off x="2240" y="8834"/>
                  <a:ext cx="682" cy="517"/>
                </a:xfrm>
                <a:prstGeom prst="rect">
                  <a:avLst/>
                </a:prstGeom>
                <a:noFill/>
                <a:ln w="9525">
                  <a:noFill/>
                </a:ln>
              </p:spPr>
              <p:txBody>
                <a:bodyPr wrap="square"/>
                <a:p>
                  <a:r>
                    <a:rPr lang="zh-CN" altLang="en-US"/>
                    <a:t>ui</a:t>
                  </a:r>
                  <a:endParaRPr lang="zh-CN" altLang="en-US"/>
                </a:p>
                <a:p>
                  <a:endParaRPr lang="zh-CN" altLang="en-US"/>
                </a:p>
              </p:txBody>
            </p:sp>
            <p:sp>
              <p:nvSpPr>
                <p:cNvPr id="1073744728" name="矩形 1073744727"/>
                <p:cNvSpPr/>
                <p:nvPr/>
              </p:nvSpPr>
              <p:spPr>
                <a:xfrm>
                  <a:off x="3510" y="8798"/>
                  <a:ext cx="690" cy="867"/>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729" name="直接连接符 1073744728"/>
                <p:cNvSpPr/>
                <p:nvPr/>
              </p:nvSpPr>
              <p:spPr>
                <a:xfrm>
                  <a:off x="2692" y="9111"/>
                  <a:ext cx="818" cy="0"/>
                </a:xfrm>
                <a:prstGeom prst="line">
                  <a:avLst/>
                </a:prstGeom>
                <a:ln w="9525" cap="flat" cmpd="sng">
                  <a:solidFill>
                    <a:srgbClr val="000000"/>
                  </a:solidFill>
                  <a:prstDash val="solid"/>
                  <a:headEnd type="none" w="med" len="med"/>
                  <a:tailEnd type="none" w="med" len="med"/>
                </a:ln>
              </p:spPr>
            </p:sp>
            <p:sp>
              <p:nvSpPr>
                <p:cNvPr id="1073744730" name="直接连接符 1073744729"/>
                <p:cNvSpPr/>
                <p:nvPr/>
              </p:nvSpPr>
              <p:spPr>
                <a:xfrm>
                  <a:off x="3366" y="9464"/>
                  <a:ext cx="165" cy="0"/>
                </a:xfrm>
                <a:prstGeom prst="line">
                  <a:avLst/>
                </a:prstGeom>
                <a:ln w="9525" cap="flat" cmpd="sng">
                  <a:solidFill>
                    <a:srgbClr val="000000"/>
                  </a:solidFill>
                  <a:prstDash val="solid"/>
                  <a:headEnd type="none" w="med" len="med"/>
                  <a:tailEnd type="none" w="med" len="med"/>
                </a:ln>
              </p:spPr>
            </p:sp>
            <p:sp>
              <p:nvSpPr>
                <p:cNvPr id="1073744731" name="直接连接符 1073744730"/>
                <p:cNvSpPr/>
                <p:nvPr/>
              </p:nvSpPr>
              <p:spPr>
                <a:xfrm>
                  <a:off x="4200" y="9259"/>
                  <a:ext cx="625" cy="0"/>
                </a:xfrm>
                <a:prstGeom prst="line">
                  <a:avLst/>
                </a:prstGeom>
                <a:ln w="9525" cap="flat" cmpd="sng">
                  <a:solidFill>
                    <a:srgbClr val="000000"/>
                  </a:solidFill>
                  <a:prstDash val="solid"/>
                  <a:headEnd type="none" w="med" len="med"/>
                  <a:tailEnd type="none" w="med" len="med"/>
                </a:ln>
              </p:spPr>
            </p:sp>
            <p:sp>
              <p:nvSpPr>
                <p:cNvPr id="1073744732" name="直接连接符 1073744731"/>
                <p:cNvSpPr/>
                <p:nvPr/>
              </p:nvSpPr>
              <p:spPr>
                <a:xfrm>
                  <a:off x="3369" y="9998"/>
                  <a:ext cx="1473" cy="0"/>
                </a:xfrm>
                <a:prstGeom prst="line">
                  <a:avLst/>
                </a:prstGeom>
                <a:ln w="9525" cap="flat" cmpd="sng">
                  <a:solidFill>
                    <a:srgbClr val="000000"/>
                  </a:solidFill>
                  <a:prstDash val="solid"/>
                  <a:headEnd type="none" w="med" len="med"/>
                  <a:tailEnd type="none" w="med" len="med"/>
                </a:ln>
              </p:spPr>
            </p:sp>
            <p:sp>
              <p:nvSpPr>
                <p:cNvPr id="1073744733" name="直接连接符 1073744732"/>
                <p:cNvSpPr/>
                <p:nvPr/>
              </p:nvSpPr>
              <p:spPr>
                <a:xfrm flipH="1">
                  <a:off x="4382" y="9274"/>
                  <a:ext cx="0" cy="1516"/>
                </a:xfrm>
                <a:prstGeom prst="line">
                  <a:avLst/>
                </a:prstGeom>
                <a:ln w="9525" cap="flat" cmpd="sng">
                  <a:solidFill>
                    <a:srgbClr val="000000"/>
                  </a:solidFill>
                  <a:prstDash val="solid"/>
                  <a:headEnd type="none" w="med" len="med"/>
                  <a:tailEnd type="none" w="med" len="med"/>
                </a:ln>
              </p:spPr>
            </p:sp>
            <p:sp>
              <p:nvSpPr>
                <p:cNvPr id="1073744734" name="直接连接符 1073744733"/>
                <p:cNvSpPr/>
                <p:nvPr/>
              </p:nvSpPr>
              <p:spPr>
                <a:xfrm>
                  <a:off x="3606" y="9464"/>
                  <a:ext cx="97" cy="0"/>
                </a:xfrm>
                <a:prstGeom prst="line">
                  <a:avLst/>
                </a:prstGeom>
                <a:ln w="9525" cap="flat" cmpd="sng">
                  <a:solidFill>
                    <a:srgbClr val="000000"/>
                  </a:solidFill>
                  <a:prstDash val="solid"/>
                  <a:headEnd type="none" w="med" len="med"/>
                  <a:tailEnd type="none" w="med" len="med"/>
                </a:ln>
              </p:spPr>
            </p:sp>
            <p:sp>
              <p:nvSpPr>
                <p:cNvPr id="1073744735" name="等腰三角形 1073744734"/>
                <p:cNvSpPr/>
                <p:nvPr/>
              </p:nvSpPr>
              <p:spPr>
                <a:xfrm rot="5400000">
                  <a:off x="3694" y="8811"/>
                  <a:ext cx="138" cy="237"/>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736" name="文本框 1073744735"/>
                <p:cNvSpPr txBox="1"/>
                <p:nvPr/>
              </p:nvSpPr>
              <p:spPr>
                <a:xfrm>
                  <a:off x="3758" y="8720"/>
                  <a:ext cx="668" cy="497"/>
                </a:xfrm>
                <a:prstGeom prst="rect">
                  <a:avLst/>
                </a:prstGeom>
                <a:noFill/>
                <a:ln w="9525">
                  <a:noFill/>
                </a:ln>
              </p:spPr>
              <p:txBody>
                <a:bodyPr wrap="square"/>
                <a:p>
                  <a:r>
                    <a:rPr lang="zh-CN" altLang="en-US"/>
                    <a:t>∞</a:t>
                  </a:r>
                  <a:endParaRPr lang="zh-CN" altLang="en-US"/>
                </a:p>
                <a:p>
                  <a:endParaRPr lang="zh-CN" altLang="en-US"/>
                </a:p>
              </p:txBody>
            </p:sp>
            <p:sp>
              <p:nvSpPr>
                <p:cNvPr id="1073744737" name="矩形 1073744736"/>
                <p:cNvSpPr/>
                <p:nvPr/>
              </p:nvSpPr>
              <p:spPr>
                <a:xfrm rot="-5400000">
                  <a:off x="3205" y="10327"/>
                  <a:ext cx="312" cy="7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738" name="矩形 1073744737"/>
                <p:cNvSpPr/>
                <p:nvPr/>
              </p:nvSpPr>
              <p:spPr>
                <a:xfrm>
                  <a:off x="3693" y="9954"/>
                  <a:ext cx="334" cy="7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739" name="直接连接符 1073744738"/>
                <p:cNvSpPr/>
                <p:nvPr/>
              </p:nvSpPr>
              <p:spPr>
                <a:xfrm>
                  <a:off x="4291" y="10778"/>
                  <a:ext cx="194" cy="0"/>
                </a:xfrm>
                <a:prstGeom prst="line">
                  <a:avLst/>
                </a:prstGeom>
                <a:ln w="9525" cap="flat" cmpd="sng">
                  <a:solidFill>
                    <a:srgbClr val="000000"/>
                  </a:solidFill>
                  <a:prstDash val="solid"/>
                  <a:headEnd type="none" w="med" len="med"/>
                  <a:tailEnd type="none" w="med" len="med"/>
                </a:ln>
              </p:spPr>
            </p:sp>
            <p:sp>
              <p:nvSpPr>
                <p:cNvPr id="1073744740" name="矩形 1073744739"/>
                <p:cNvSpPr/>
                <p:nvPr/>
              </p:nvSpPr>
              <p:spPr>
                <a:xfrm>
                  <a:off x="4334" y="9428"/>
                  <a:ext cx="97" cy="360"/>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741" name="文本框 1073744740"/>
                <p:cNvSpPr txBox="1"/>
                <p:nvPr/>
              </p:nvSpPr>
              <p:spPr>
                <a:xfrm>
                  <a:off x="4774" y="9374"/>
                  <a:ext cx="668" cy="497"/>
                </a:xfrm>
                <a:prstGeom prst="rect">
                  <a:avLst/>
                </a:prstGeom>
                <a:noFill/>
                <a:ln w="9525">
                  <a:noFill/>
                </a:ln>
              </p:spPr>
              <p:txBody>
                <a:bodyPr wrap="square"/>
                <a:p>
                  <a:r>
                    <a:rPr lang="zh-CN" altLang="en-US"/>
                    <a:t>uo</a:t>
                  </a:r>
                  <a:endParaRPr lang="zh-CN" altLang="en-US"/>
                </a:p>
                <a:p>
                  <a:endParaRPr lang="zh-CN" altLang="en-US"/>
                </a:p>
              </p:txBody>
            </p:sp>
            <p:sp>
              <p:nvSpPr>
                <p:cNvPr id="1073744742" name="直接连接符 1073744741"/>
                <p:cNvSpPr/>
                <p:nvPr/>
              </p:nvSpPr>
              <p:spPr>
                <a:xfrm>
                  <a:off x="3282" y="10718"/>
                  <a:ext cx="172" cy="0"/>
                </a:xfrm>
                <a:prstGeom prst="line">
                  <a:avLst/>
                </a:prstGeom>
                <a:ln w="9525" cap="flat" cmpd="sng">
                  <a:solidFill>
                    <a:srgbClr val="000000"/>
                  </a:solidFill>
                  <a:prstDash val="solid"/>
                  <a:headEnd type="none" w="med" len="med"/>
                  <a:tailEnd type="none" w="med" len="med"/>
                </a:ln>
              </p:spPr>
            </p:sp>
            <p:sp>
              <p:nvSpPr>
                <p:cNvPr id="1073744743" name="矩形 1073744742"/>
                <p:cNvSpPr/>
                <p:nvPr/>
              </p:nvSpPr>
              <p:spPr>
                <a:xfrm>
                  <a:off x="4334" y="10184"/>
                  <a:ext cx="91" cy="366"/>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744" name="椭圆 1073744743"/>
                <p:cNvSpPr/>
                <p:nvPr/>
              </p:nvSpPr>
              <p:spPr>
                <a:xfrm>
                  <a:off x="4818" y="9224"/>
                  <a:ext cx="60" cy="60"/>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745" name="椭圆 1073744744"/>
                <p:cNvSpPr/>
                <p:nvPr/>
              </p:nvSpPr>
              <p:spPr>
                <a:xfrm>
                  <a:off x="4800" y="9974"/>
                  <a:ext cx="60" cy="60"/>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746" name="文本框 1073744745"/>
                <p:cNvSpPr txBox="1"/>
                <p:nvPr/>
              </p:nvSpPr>
              <p:spPr>
                <a:xfrm>
                  <a:off x="3420" y="8888"/>
                  <a:ext cx="426" cy="480"/>
                </a:xfrm>
                <a:prstGeom prst="rect">
                  <a:avLst/>
                </a:prstGeom>
                <a:noFill/>
                <a:ln w="9525">
                  <a:noFill/>
                </a:ln>
              </p:spPr>
              <p:txBody>
                <a:bodyPr wrap="square"/>
                <a:p>
                  <a:r>
                    <a:rPr lang="zh-CN" altLang="en-US"/>
                    <a:t>+</a:t>
                  </a:r>
                  <a:endParaRPr lang="zh-CN" altLang="en-US"/>
                </a:p>
                <a:p>
                  <a:endParaRPr lang="zh-CN" altLang="en-US"/>
                </a:p>
              </p:txBody>
            </p:sp>
            <p:sp>
              <p:nvSpPr>
                <p:cNvPr id="1073744747" name="文本框 1073744746"/>
                <p:cNvSpPr txBox="1"/>
                <p:nvPr/>
              </p:nvSpPr>
              <p:spPr>
                <a:xfrm>
                  <a:off x="3900" y="9026"/>
                  <a:ext cx="426" cy="480"/>
                </a:xfrm>
                <a:prstGeom prst="rect">
                  <a:avLst/>
                </a:prstGeom>
                <a:noFill/>
                <a:ln w="9525">
                  <a:noFill/>
                </a:ln>
              </p:spPr>
              <p:txBody>
                <a:bodyPr wrap="square"/>
                <a:p>
                  <a:r>
                    <a:rPr lang="zh-CN" altLang="en-US"/>
                    <a:t>+</a:t>
                  </a:r>
                  <a:endParaRPr lang="zh-CN" altLang="en-US"/>
                </a:p>
                <a:p>
                  <a:endParaRPr lang="zh-CN" altLang="en-US"/>
                </a:p>
              </p:txBody>
            </p:sp>
            <p:sp>
              <p:nvSpPr>
                <p:cNvPr id="1073744748" name="文本框 1073744747"/>
                <p:cNvSpPr txBox="1"/>
                <p:nvPr/>
              </p:nvSpPr>
              <p:spPr>
                <a:xfrm>
                  <a:off x="4860" y="9794"/>
                  <a:ext cx="426" cy="480"/>
                </a:xfrm>
                <a:prstGeom prst="rect">
                  <a:avLst/>
                </a:prstGeom>
                <a:noFill/>
                <a:ln w="9525">
                  <a:noFill/>
                </a:ln>
              </p:spPr>
              <p:txBody>
                <a:bodyPr wrap="square"/>
                <a:p>
                  <a:r>
                    <a:rPr lang="zh-CN" altLang="en-US"/>
                    <a:t>-</a:t>
                  </a:r>
                  <a:endParaRPr lang="zh-CN" altLang="en-US"/>
                </a:p>
                <a:p>
                  <a:endParaRPr lang="zh-CN" altLang="en-US"/>
                </a:p>
              </p:txBody>
            </p:sp>
            <p:sp>
              <p:nvSpPr>
                <p:cNvPr id="1073744749" name="文本框 1073744748"/>
                <p:cNvSpPr txBox="1"/>
                <p:nvPr/>
              </p:nvSpPr>
              <p:spPr>
                <a:xfrm>
                  <a:off x="4824" y="9026"/>
                  <a:ext cx="426" cy="480"/>
                </a:xfrm>
                <a:prstGeom prst="rect">
                  <a:avLst/>
                </a:prstGeom>
                <a:noFill/>
                <a:ln w="9525">
                  <a:noFill/>
                </a:ln>
              </p:spPr>
              <p:txBody>
                <a:bodyPr wrap="square"/>
                <a:p>
                  <a:r>
                    <a:rPr lang="zh-CN" altLang="en-US"/>
                    <a:t>+</a:t>
                  </a:r>
                  <a:endParaRPr lang="zh-CN" altLang="en-US"/>
                </a:p>
                <a:p>
                  <a:endParaRPr lang="zh-CN" altLang="en-US"/>
                </a:p>
              </p:txBody>
            </p:sp>
            <p:sp>
              <p:nvSpPr>
                <p:cNvPr id="1073744750" name="文本框 1073744749"/>
                <p:cNvSpPr txBox="1"/>
                <p:nvPr/>
              </p:nvSpPr>
              <p:spPr>
                <a:xfrm>
                  <a:off x="4308" y="9356"/>
                  <a:ext cx="564" cy="480"/>
                </a:xfrm>
                <a:prstGeom prst="rect">
                  <a:avLst/>
                </a:prstGeom>
                <a:noFill/>
                <a:ln w="9525">
                  <a:noFill/>
                </a:ln>
              </p:spPr>
              <p:txBody>
                <a:bodyPr wrap="square"/>
                <a:p>
                  <a:r>
                    <a:rPr lang="zh-CN" altLang="en-US"/>
                    <a:t>RL</a:t>
                  </a:r>
                  <a:endParaRPr lang="zh-CN" altLang="en-US"/>
                </a:p>
                <a:p>
                  <a:endParaRPr lang="zh-CN" altLang="en-US"/>
                </a:p>
              </p:txBody>
            </p:sp>
            <p:sp>
              <p:nvSpPr>
                <p:cNvPr id="1073744751" name="椭圆 1073744750"/>
                <p:cNvSpPr/>
                <p:nvPr/>
              </p:nvSpPr>
              <p:spPr>
                <a:xfrm>
                  <a:off x="2622" y="9080"/>
                  <a:ext cx="60" cy="60"/>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752" name="文本框 1073744751"/>
                <p:cNvSpPr txBox="1"/>
                <p:nvPr/>
              </p:nvSpPr>
              <p:spPr>
                <a:xfrm>
                  <a:off x="2688" y="8762"/>
                  <a:ext cx="612" cy="468"/>
                </a:xfrm>
                <a:prstGeom prst="rect">
                  <a:avLst/>
                </a:prstGeom>
                <a:noFill/>
                <a:ln w="9525">
                  <a:noFill/>
                </a:ln>
              </p:spPr>
              <p:txBody>
                <a:bodyPr wrap="square"/>
                <a:p>
                  <a:endParaRPr lang="zh-CN" altLang="en-US"/>
                </a:p>
                <a:p>
                  <a:endParaRPr lang="zh-CN" altLang="en-US"/>
                </a:p>
              </p:txBody>
            </p:sp>
            <p:sp>
              <p:nvSpPr>
                <p:cNvPr id="1073744753" name="文本框 1073744752"/>
                <p:cNvSpPr txBox="1"/>
                <p:nvPr/>
              </p:nvSpPr>
              <p:spPr>
                <a:xfrm>
                  <a:off x="4152" y="8888"/>
                  <a:ext cx="612" cy="468"/>
                </a:xfrm>
                <a:prstGeom prst="rect">
                  <a:avLst/>
                </a:prstGeom>
                <a:noFill/>
                <a:ln w="9525">
                  <a:noFill/>
                </a:ln>
              </p:spPr>
              <p:txBody>
                <a:bodyPr wrap="square"/>
                <a:p>
                  <a:endParaRPr lang="zh-CN" altLang="en-US"/>
                </a:p>
                <a:p>
                  <a:endParaRPr lang="zh-CN" altLang="en-US"/>
                </a:p>
              </p:txBody>
            </p:sp>
            <p:sp>
              <p:nvSpPr>
                <p:cNvPr id="1073744754" name="文本框 1073744753"/>
                <p:cNvSpPr txBox="1"/>
                <p:nvPr/>
              </p:nvSpPr>
              <p:spPr>
                <a:xfrm>
                  <a:off x="3246" y="9638"/>
                  <a:ext cx="612" cy="468"/>
                </a:xfrm>
                <a:prstGeom prst="rect">
                  <a:avLst/>
                </a:prstGeom>
                <a:noFill/>
                <a:ln w="9525">
                  <a:noFill/>
                </a:ln>
              </p:spPr>
              <p:txBody>
                <a:bodyPr wrap="square"/>
                <a:p>
                  <a:endParaRPr lang="zh-CN" altLang="en-US"/>
                </a:p>
                <a:p>
                  <a:endParaRPr lang="zh-CN" altLang="en-US"/>
                </a:p>
              </p:txBody>
            </p:sp>
            <p:sp>
              <p:nvSpPr>
                <p:cNvPr id="1073744755" name="文本框 1073744754"/>
                <p:cNvSpPr txBox="1"/>
                <p:nvPr/>
              </p:nvSpPr>
              <p:spPr>
                <a:xfrm>
                  <a:off x="3180" y="8966"/>
                  <a:ext cx="426" cy="480"/>
                </a:xfrm>
                <a:prstGeom prst="rect">
                  <a:avLst/>
                </a:prstGeom>
                <a:noFill/>
                <a:ln w="9525">
                  <a:noFill/>
                </a:ln>
              </p:spPr>
              <p:txBody>
                <a:bodyPr wrap="square"/>
                <a:p>
                  <a:r>
                    <a:rPr lang="zh-CN" altLang="en-US"/>
                    <a:t>+</a:t>
                  </a:r>
                  <a:endParaRPr lang="zh-CN" altLang="en-US"/>
                </a:p>
                <a:p>
                  <a:endParaRPr lang="zh-CN" altLang="en-US"/>
                </a:p>
              </p:txBody>
            </p:sp>
            <p:sp>
              <p:nvSpPr>
                <p:cNvPr id="1073744756" name="文本框 1073744755"/>
                <p:cNvSpPr txBox="1"/>
                <p:nvPr/>
              </p:nvSpPr>
              <p:spPr>
                <a:xfrm>
                  <a:off x="3060" y="9866"/>
                  <a:ext cx="426" cy="480"/>
                </a:xfrm>
                <a:prstGeom prst="rect">
                  <a:avLst/>
                </a:prstGeom>
                <a:noFill/>
                <a:ln w="9525">
                  <a:noFill/>
                </a:ln>
              </p:spPr>
              <p:txBody>
                <a:bodyPr wrap="square"/>
                <a:p>
                  <a:r>
                    <a:rPr lang="zh-CN" altLang="en-US"/>
                    <a:t>+</a:t>
                  </a:r>
                  <a:endParaRPr lang="zh-CN" altLang="en-US"/>
                </a:p>
                <a:p>
                  <a:endParaRPr lang="zh-CN" altLang="en-US"/>
                </a:p>
              </p:txBody>
            </p:sp>
            <p:sp>
              <p:nvSpPr>
                <p:cNvPr id="1073744757" name="直接连接符 1073744756"/>
                <p:cNvSpPr/>
                <p:nvPr/>
              </p:nvSpPr>
              <p:spPr>
                <a:xfrm>
                  <a:off x="3342" y="9428"/>
                  <a:ext cx="97" cy="0"/>
                </a:xfrm>
                <a:prstGeom prst="line">
                  <a:avLst/>
                </a:prstGeom>
                <a:ln w="9525" cap="flat" cmpd="sng">
                  <a:solidFill>
                    <a:srgbClr val="000000"/>
                  </a:solidFill>
                  <a:prstDash val="solid"/>
                  <a:headEnd type="none" w="med" len="med"/>
                  <a:tailEnd type="none" w="med" len="med"/>
                </a:ln>
              </p:spPr>
            </p:sp>
            <p:sp>
              <p:nvSpPr>
                <p:cNvPr id="1073744758" name="直接连接符 1073744757"/>
                <p:cNvSpPr/>
                <p:nvPr/>
              </p:nvSpPr>
              <p:spPr>
                <a:xfrm>
                  <a:off x="3204" y="10592"/>
                  <a:ext cx="97" cy="0"/>
                </a:xfrm>
                <a:prstGeom prst="line">
                  <a:avLst/>
                </a:prstGeom>
                <a:ln w="9525" cap="flat" cmpd="sng">
                  <a:solidFill>
                    <a:srgbClr val="000000"/>
                  </a:solidFill>
                  <a:prstDash val="solid"/>
                  <a:headEnd type="none" w="med" len="med"/>
                  <a:tailEnd type="none" w="med" len="med"/>
                </a:ln>
              </p:spPr>
            </p:sp>
            <p:sp>
              <p:nvSpPr>
                <p:cNvPr id="1073744759" name="文本框 1073744758"/>
                <p:cNvSpPr txBox="1"/>
                <p:nvPr/>
              </p:nvSpPr>
              <p:spPr>
                <a:xfrm>
                  <a:off x="3038" y="9062"/>
                  <a:ext cx="682" cy="517"/>
                </a:xfrm>
                <a:prstGeom prst="rect">
                  <a:avLst/>
                </a:prstGeom>
                <a:noFill/>
                <a:ln w="9525">
                  <a:noFill/>
                </a:ln>
              </p:spPr>
              <p:txBody>
                <a:bodyPr wrap="square"/>
                <a:p>
                  <a:r>
                    <a:rPr lang="zh-CN" altLang="en-US"/>
                    <a:t>uid</a:t>
                  </a:r>
                  <a:endParaRPr lang="zh-CN" altLang="en-US"/>
                </a:p>
                <a:p>
                  <a:endParaRPr lang="zh-CN" altLang="en-US"/>
                </a:p>
              </p:txBody>
            </p:sp>
            <p:sp>
              <p:nvSpPr>
                <p:cNvPr id="1073744760" name="文本框 1073744759"/>
                <p:cNvSpPr txBox="1"/>
                <p:nvPr/>
              </p:nvSpPr>
              <p:spPr>
                <a:xfrm>
                  <a:off x="2948" y="10106"/>
                  <a:ext cx="682" cy="517"/>
                </a:xfrm>
                <a:prstGeom prst="rect">
                  <a:avLst/>
                </a:prstGeom>
                <a:noFill/>
                <a:ln w="9525">
                  <a:noFill/>
                </a:ln>
              </p:spPr>
              <p:txBody>
                <a:bodyPr wrap="square"/>
                <a:p>
                  <a:r>
                    <a:rPr lang="zh-CN" altLang="en-US"/>
                    <a:t>uf</a:t>
                  </a:r>
                  <a:endParaRPr lang="zh-CN" altLang="en-US"/>
                </a:p>
                <a:p>
                  <a:endParaRPr lang="zh-CN" altLang="en-US"/>
                </a:p>
              </p:txBody>
            </p:sp>
          </p:grpSp>
        </p:grpSp>
        <p:grpSp>
          <p:nvGrpSpPr>
            <p:cNvPr id="1073744761" name="组合 1073744760"/>
            <p:cNvGrpSpPr/>
            <p:nvPr/>
          </p:nvGrpSpPr>
          <p:grpSpPr>
            <a:xfrm>
              <a:off x="6346" y="9992"/>
              <a:ext cx="3282" cy="2646"/>
              <a:chOff x="6346" y="9998"/>
              <a:chExt cx="3282" cy="2646"/>
            </a:xfrm>
          </p:grpSpPr>
          <p:sp>
            <p:nvSpPr>
              <p:cNvPr id="1073744762" name="文本框 1073744761"/>
              <p:cNvSpPr txBox="1"/>
              <p:nvPr/>
            </p:nvSpPr>
            <p:spPr>
              <a:xfrm>
                <a:off x="7744" y="12083"/>
                <a:ext cx="666" cy="561"/>
              </a:xfrm>
              <a:prstGeom prst="rect">
                <a:avLst/>
              </a:prstGeom>
              <a:noFill/>
              <a:ln w="9525">
                <a:noFill/>
              </a:ln>
            </p:spPr>
            <p:txBody>
              <a:bodyPr wrap="square"/>
              <a:p>
                <a:r>
                  <a:rPr lang="zh-CN" altLang="en-US"/>
                  <a:t>(b)</a:t>
                </a:r>
                <a:endParaRPr lang="zh-CN" altLang="en-US"/>
              </a:p>
              <a:p>
                <a:endParaRPr lang="zh-CN" altLang="en-US"/>
              </a:p>
            </p:txBody>
          </p:sp>
          <p:grpSp>
            <p:nvGrpSpPr>
              <p:cNvPr id="1073744763" name="组合 1073744762"/>
              <p:cNvGrpSpPr/>
              <p:nvPr/>
            </p:nvGrpSpPr>
            <p:grpSpPr>
              <a:xfrm>
                <a:off x="6346" y="9998"/>
                <a:ext cx="3282" cy="2190"/>
                <a:chOff x="6816" y="8858"/>
                <a:chExt cx="3282" cy="2190"/>
              </a:xfrm>
            </p:grpSpPr>
            <p:sp>
              <p:nvSpPr>
                <p:cNvPr id="1073744764" name="直接连接符 1073744763"/>
                <p:cNvSpPr/>
                <p:nvPr/>
              </p:nvSpPr>
              <p:spPr>
                <a:xfrm>
                  <a:off x="7944" y="9624"/>
                  <a:ext cx="0" cy="1226"/>
                </a:xfrm>
                <a:prstGeom prst="line">
                  <a:avLst/>
                </a:prstGeom>
                <a:ln w="9525" cap="flat" cmpd="sng">
                  <a:solidFill>
                    <a:srgbClr val="000000"/>
                  </a:solidFill>
                  <a:prstDash val="solid"/>
                  <a:headEnd type="none" w="med" len="med"/>
                  <a:tailEnd type="none" w="med" len="med"/>
                </a:ln>
              </p:spPr>
            </p:sp>
            <p:sp>
              <p:nvSpPr>
                <p:cNvPr id="1073744765" name="直接连接符 1073744764"/>
                <p:cNvSpPr/>
                <p:nvPr/>
              </p:nvSpPr>
              <p:spPr>
                <a:xfrm>
                  <a:off x="7255" y="9265"/>
                  <a:ext cx="836" cy="0"/>
                </a:xfrm>
                <a:prstGeom prst="line">
                  <a:avLst/>
                </a:prstGeom>
                <a:ln w="9525" cap="flat" cmpd="sng">
                  <a:solidFill>
                    <a:srgbClr val="000000"/>
                  </a:solidFill>
                  <a:prstDash val="solid"/>
                  <a:headEnd type="none" w="med" len="med"/>
                  <a:tailEnd type="none" w="med" len="med"/>
                </a:ln>
              </p:spPr>
            </p:sp>
            <p:sp>
              <p:nvSpPr>
                <p:cNvPr id="1073744766" name="直接连接符 1073744765"/>
                <p:cNvSpPr/>
                <p:nvPr/>
              </p:nvSpPr>
              <p:spPr>
                <a:xfrm>
                  <a:off x="8805" y="9405"/>
                  <a:ext cx="667" cy="3"/>
                </a:xfrm>
                <a:prstGeom prst="line">
                  <a:avLst/>
                </a:prstGeom>
                <a:ln w="9525" cap="flat" cmpd="sng">
                  <a:solidFill>
                    <a:srgbClr val="000000"/>
                  </a:solidFill>
                  <a:prstDash val="solid"/>
                  <a:headEnd type="none" w="med" len="med"/>
                  <a:tailEnd type="none" w="med" len="med"/>
                </a:ln>
              </p:spPr>
            </p:sp>
            <p:sp>
              <p:nvSpPr>
                <p:cNvPr id="1073744767" name="直接连接符 1073744766"/>
                <p:cNvSpPr/>
                <p:nvPr/>
              </p:nvSpPr>
              <p:spPr>
                <a:xfrm>
                  <a:off x="7944" y="10151"/>
                  <a:ext cx="1140" cy="3"/>
                </a:xfrm>
                <a:prstGeom prst="line">
                  <a:avLst/>
                </a:prstGeom>
                <a:ln w="9525" cap="flat" cmpd="sng">
                  <a:solidFill>
                    <a:srgbClr val="000000"/>
                  </a:solidFill>
                  <a:prstDash val="solid"/>
                  <a:headEnd type="none" w="med" len="med"/>
                  <a:tailEnd type="none" w="med" len="med"/>
                </a:ln>
              </p:spPr>
            </p:sp>
            <p:sp>
              <p:nvSpPr>
                <p:cNvPr id="1073744768" name="矩形 1073744767"/>
                <p:cNvSpPr/>
                <p:nvPr/>
              </p:nvSpPr>
              <p:spPr>
                <a:xfrm>
                  <a:off x="7475" y="9221"/>
                  <a:ext cx="275" cy="77"/>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769" name="矩形 1073744768"/>
                <p:cNvSpPr/>
                <p:nvPr/>
              </p:nvSpPr>
              <p:spPr>
                <a:xfrm>
                  <a:off x="8352" y="10106"/>
                  <a:ext cx="341" cy="77"/>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770" name="直接连接符 1073744769"/>
                <p:cNvSpPr/>
                <p:nvPr/>
              </p:nvSpPr>
              <p:spPr>
                <a:xfrm>
                  <a:off x="7860" y="10850"/>
                  <a:ext cx="198" cy="0"/>
                </a:xfrm>
                <a:prstGeom prst="line">
                  <a:avLst/>
                </a:prstGeom>
                <a:ln w="9525" cap="flat" cmpd="sng">
                  <a:solidFill>
                    <a:srgbClr val="000000"/>
                  </a:solidFill>
                  <a:prstDash val="solid"/>
                  <a:headEnd type="none" w="med" len="med"/>
                  <a:tailEnd type="none" w="med" len="med"/>
                </a:ln>
              </p:spPr>
            </p:sp>
            <p:sp>
              <p:nvSpPr>
                <p:cNvPr id="1073744771" name="矩形 1073744770"/>
                <p:cNvSpPr/>
                <p:nvPr/>
              </p:nvSpPr>
              <p:spPr>
                <a:xfrm>
                  <a:off x="7902" y="10296"/>
                  <a:ext cx="99" cy="37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772" name="文本框 1073744771"/>
                <p:cNvSpPr txBox="1"/>
                <p:nvPr/>
              </p:nvSpPr>
              <p:spPr>
                <a:xfrm>
                  <a:off x="9432" y="9218"/>
                  <a:ext cx="666" cy="517"/>
                </a:xfrm>
                <a:prstGeom prst="rect">
                  <a:avLst/>
                </a:prstGeom>
                <a:noFill/>
                <a:ln w="9525">
                  <a:noFill/>
                </a:ln>
              </p:spPr>
              <p:txBody>
                <a:bodyPr wrap="square"/>
                <a:p>
                  <a:r>
                    <a:rPr lang="zh-CN" altLang="en-US"/>
                    <a:t>uo</a:t>
                  </a:r>
                  <a:endParaRPr lang="zh-CN" altLang="en-US"/>
                </a:p>
                <a:p>
                  <a:endParaRPr lang="zh-CN" altLang="en-US"/>
                </a:p>
              </p:txBody>
            </p:sp>
            <p:sp>
              <p:nvSpPr>
                <p:cNvPr id="1073744773" name="文本框 1073744772"/>
                <p:cNvSpPr txBox="1"/>
                <p:nvPr/>
              </p:nvSpPr>
              <p:spPr>
                <a:xfrm>
                  <a:off x="6816" y="9079"/>
                  <a:ext cx="666" cy="517"/>
                </a:xfrm>
                <a:prstGeom prst="rect">
                  <a:avLst/>
                </a:prstGeom>
                <a:noFill/>
                <a:ln w="9525">
                  <a:noFill/>
                </a:ln>
              </p:spPr>
              <p:txBody>
                <a:bodyPr wrap="square"/>
                <a:p>
                  <a:r>
                    <a:rPr lang="zh-CN" altLang="en-US"/>
                    <a:t>ui</a:t>
                  </a:r>
                  <a:endParaRPr lang="zh-CN" altLang="en-US"/>
                </a:p>
                <a:p>
                  <a:endParaRPr lang="zh-CN" altLang="en-US"/>
                </a:p>
              </p:txBody>
            </p:sp>
            <p:sp>
              <p:nvSpPr>
                <p:cNvPr id="1073744774" name="椭圆 1073744773"/>
                <p:cNvSpPr/>
                <p:nvPr/>
              </p:nvSpPr>
              <p:spPr>
                <a:xfrm>
                  <a:off x="7212" y="9236"/>
                  <a:ext cx="60" cy="60"/>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775" name="椭圆 1073744774"/>
                <p:cNvSpPr/>
                <p:nvPr/>
              </p:nvSpPr>
              <p:spPr>
                <a:xfrm>
                  <a:off x="9402" y="9368"/>
                  <a:ext cx="60" cy="60"/>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776" name="直接连接符 1073744775"/>
                <p:cNvSpPr/>
                <p:nvPr/>
              </p:nvSpPr>
              <p:spPr>
                <a:xfrm>
                  <a:off x="9096" y="9422"/>
                  <a:ext cx="0" cy="750"/>
                </a:xfrm>
                <a:prstGeom prst="line">
                  <a:avLst/>
                </a:prstGeom>
                <a:ln w="9525" cap="flat" cmpd="sng">
                  <a:solidFill>
                    <a:srgbClr val="000000"/>
                  </a:solidFill>
                  <a:prstDash val="solid"/>
                  <a:headEnd type="none" w="med" len="med"/>
                  <a:tailEnd type="none" w="med" len="med"/>
                </a:ln>
              </p:spPr>
            </p:sp>
            <p:sp>
              <p:nvSpPr>
                <p:cNvPr id="1073744777" name="文本框 1073744776"/>
                <p:cNvSpPr txBox="1"/>
                <p:nvPr/>
              </p:nvSpPr>
              <p:spPr>
                <a:xfrm>
                  <a:off x="7542" y="10049"/>
                  <a:ext cx="552" cy="537"/>
                </a:xfrm>
                <a:prstGeom prst="rect">
                  <a:avLst/>
                </a:prstGeom>
                <a:noFill/>
                <a:ln w="9525">
                  <a:noFill/>
                </a:ln>
              </p:spPr>
              <p:txBody>
                <a:bodyPr wrap="square"/>
                <a:p>
                  <a:r>
                    <a:rPr lang="zh-CN" altLang="en-US"/>
                    <a:t>+</a:t>
                  </a:r>
                  <a:endParaRPr lang="zh-CN" altLang="en-US"/>
                </a:p>
                <a:p>
                  <a:endParaRPr lang="zh-CN" altLang="en-US"/>
                </a:p>
              </p:txBody>
            </p:sp>
            <p:grpSp>
              <p:nvGrpSpPr>
                <p:cNvPr id="1073744778" name="组合 1073744777"/>
                <p:cNvGrpSpPr/>
                <p:nvPr/>
              </p:nvGrpSpPr>
              <p:grpSpPr>
                <a:xfrm>
                  <a:off x="7944" y="8858"/>
                  <a:ext cx="1092" cy="1080"/>
                  <a:chOff x="7944" y="8858"/>
                  <a:chExt cx="1092" cy="1080"/>
                </a:xfrm>
              </p:grpSpPr>
              <p:sp>
                <p:nvSpPr>
                  <p:cNvPr id="1073744779" name="矩形 1073744778"/>
                  <p:cNvSpPr/>
                  <p:nvPr/>
                </p:nvSpPr>
                <p:spPr>
                  <a:xfrm>
                    <a:off x="8091" y="8946"/>
                    <a:ext cx="704" cy="902"/>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780" name="直接连接符 1073744779"/>
                  <p:cNvSpPr/>
                  <p:nvPr/>
                </p:nvSpPr>
                <p:spPr>
                  <a:xfrm flipV="1">
                    <a:off x="7944" y="9625"/>
                    <a:ext cx="142" cy="3"/>
                  </a:xfrm>
                  <a:prstGeom prst="line">
                    <a:avLst/>
                  </a:prstGeom>
                  <a:ln w="9525" cap="flat" cmpd="sng">
                    <a:solidFill>
                      <a:srgbClr val="000000"/>
                    </a:solidFill>
                    <a:prstDash val="solid"/>
                    <a:headEnd type="none" w="med" len="med"/>
                    <a:tailEnd type="none" w="med" len="med"/>
                  </a:ln>
                </p:spPr>
              </p:sp>
              <p:sp>
                <p:nvSpPr>
                  <p:cNvPr id="1073744781" name="直接连接符 1073744780"/>
                  <p:cNvSpPr/>
                  <p:nvPr/>
                </p:nvSpPr>
                <p:spPr>
                  <a:xfrm>
                    <a:off x="8179" y="9287"/>
                    <a:ext cx="99" cy="0"/>
                  </a:xfrm>
                  <a:prstGeom prst="line">
                    <a:avLst/>
                  </a:prstGeom>
                  <a:ln w="9525" cap="flat" cmpd="sng">
                    <a:solidFill>
                      <a:srgbClr val="000000"/>
                    </a:solidFill>
                    <a:prstDash val="solid"/>
                    <a:headEnd type="none" w="med" len="med"/>
                    <a:tailEnd type="none" w="med" len="med"/>
                  </a:ln>
                </p:spPr>
              </p:sp>
              <p:sp>
                <p:nvSpPr>
                  <p:cNvPr id="1073744782" name="等腰三角形 1073744781"/>
                  <p:cNvSpPr/>
                  <p:nvPr/>
                </p:nvSpPr>
                <p:spPr>
                  <a:xfrm rot="5400000">
                    <a:off x="8277" y="8955"/>
                    <a:ext cx="143" cy="242"/>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783" name="文本框 1073744782"/>
                  <p:cNvSpPr txBox="1"/>
                  <p:nvPr/>
                </p:nvSpPr>
                <p:spPr>
                  <a:xfrm>
                    <a:off x="8344" y="8858"/>
                    <a:ext cx="682" cy="517"/>
                  </a:xfrm>
                  <a:prstGeom prst="rect">
                    <a:avLst/>
                  </a:prstGeom>
                  <a:noFill/>
                  <a:ln w="9525">
                    <a:noFill/>
                  </a:ln>
                </p:spPr>
                <p:txBody>
                  <a:bodyPr wrap="square"/>
                  <a:p>
                    <a:r>
                      <a:rPr lang="zh-CN" altLang="en-US"/>
                      <a:t>∞</a:t>
                    </a:r>
                    <a:endParaRPr lang="zh-CN" altLang="en-US"/>
                  </a:p>
                  <a:p>
                    <a:endParaRPr lang="zh-CN" altLang="en-US"/>
                  </a:p>
                </p:txBody>
              </p:sp>
              <p:sp>
                <p:nvSpPr>
                  <p:cNvPr id="1073744784" name="文本框 1073744783"/>
                  <p:cNvSpPr txBox="1"/>
                  <p:nvPr/>
                </p:nvSpPr>
                <p:spPr>
                  <a:xfrm>
                    <a:off x="8016" y="9401"/>
                    <a:ext cx="552" cy="537"/>
                  </a:xfrm>
                  <a:prstGeom prst="rect">
                    <a:avLst/>
                  </a:prstGeom>
                  <a:noFill/>
                  <a:ln w="9525">
                    <a:noFill/>
                  </a:ln>
                </p:spPr>
                <p:txBody>
                  <a:bodyPr wrap="square"/>
                  <a:p>
                    <a:r>
                      <a:rPr lang="zh-CN" altLang="en-US"/>
                      <a:t>+</a:t>
                    </a:r>
                    <a:endParaRPr lang="zh-CN" altLang="en-US"/>
                  </a:p>
                  <a:p>
                    <a:endParaRPr lang="zh-CN" altLang="en-US"/>
                  </a:p>
                </p:txBody>
              </p:sp>
              <p:sp>
                <p:nvSpPr>
                  <p:cNvPr id="1073744785" name="文本框 1073744784"/>
                  <p:cNvSpPr txBox="1"/>
                  <p:nvPr/>
                </p:nvSpPr>
                <p:spPr>
                  <a:xfrm>
                    <a:off x="8484" y="9185"/>
                    <a:ext cx="552" cy="537"/>
                  </a:xfrm>
                  <a:prstGeom prst="rect">
                    <a:avLst/>
                  </a:prstGeom>
                  <a:noFill/>
                  <a:ln w="9525">
                    <a:noFill/>
                  </a:ln>
                </p:spPr>
                <p:txBody>
                  <a:bodyPr wrap="square"/>
                  <a:p>
                    <a:r>
                      <a:rPr lang="zh-CN" altLang="en-US"/>
                      <a:t>+</a:t>
                    </a:r>
                    <a:endParaRPr lang="zh-CN" altLang="en-US"/>
                  </a:p>
                  <a:p>
                    <a:endParaRPr lang="zh-CN" altLang="en-US"/>
                  </a:p>
                </p:txBody>
              </p:sp>
            </p:grpSp>
            <p:sp>
              <p:nvSpPr>
                <p:cNvPr id="1073744786" name="文本框 1073744785"/>
                <p:cNvSpPr txBox="1"/>
                <p:nvPr/>
              </p:nvSpPr>
              <p:spPr>
                <a:xfrm>
                  <a:off x="7566" y="10511"/>
                  <a:ext cx="552" cy="537"/>
                </a:xfrm>
                <a:prstGeom prst="rect">
                  <a:avLst/>
                </a:prstGeom>
                <a:noFill/>
                <a:ln w="9525">
                  <a:noFill/>
                </a:ln>
              </p:spPr>
              <p:txBody>
                <a:bodyPr wrap="square"/>
                <a:p>
                  <a:r>
                    <a:rPr lang="zh-CN" altLang="en-US"/>
                    <a:t>-</a:t>
                  </a:r>
                  <a:endParaRPr lang="zh-CN" altLang="en-US"/>
                </a:p>
                <a:p>
                  <a:endParaRPr lang="zh-CN" altLang="en-US"/>
                </a:p>
              </p:txBody>
            </p:sp>
            <p:sp>
              <p:nvSpPr>
                <p:cNvPr id="1073744787" name="文本框 1073744786"/>
                <p:cNvSpPr txBox="1"/>
                <p:nvPr/>
              </p:nvSpPr>
              <p:spPr>
                <a:xfrm>
                  <a:off x="7638" y="9212"/>
                  <a:ext cx="666" cy="517"/>
                </a:xfrm>
                <a:prstGeom prst="rect">
                  <a:avLst/>
                </a:prstGeom>
                <a:noFill/>
                <a:ln w="9525">
                  <a:noFill/>
                </a:ln>
              </p:spPr>
              <p:txBody>
                <a:bodyPr wrap="square"/>
                <a:p>
                  <a:r>
                    <a:rPr lang="zh-CN" altLang="en-US"/>
                    <a:t>uid</a:t>
                  </a:r>
                  <a:endParaRPr lang="zh-CN" altLang="en-US"/>
                </a:p>
                <a:p>
                  <a:endParaRPr lang="zh-CN" altLang="en-US"/>
                </a:p>
              </p:txBody>
            </p:sp>
            <p:sp>
              <p:nvSpPr>
                <p:cNvPr id="1073744788" name="文本框 1073744787"/>
                <p:cNvSpPr txBox="1"/>
                <p:nvPr/>
              </p:nvSpPr>
              <p:spPr>
                <a:xfrm>
                  <a:off x="7752" y="9122"/>
                  <a:ext cx="552" cy="537"/>
                </a:xfrm>
                <a:prstGeom prst="rect">
                  <a:avLst/>
                </a:prstGeom>
                <a:noFill/>
                <a:ln w="9525">
                  <a:noFill/>
                </a:ln>
              </p:spPr>
              <p:txBody>
                <a:bodyPr wrap="square"/>
                <a:p>
                  <a:r>
                    <a:rPr lang="zh-CN" altLang="en-US"/>
                    <a:t>+</a:t>
                  </a:r>
                  <a:endParaRPr lang="zh-CN" altLang="en-US"/>
                </a:p>
                <a:p>
                  <a:endParaRPr lang="zh-CN" altLang="en-US"/>
                </a:p>
              </p:txBody>
            </p:sp>
            <p:sp>
              <p:nvSpPr>
                <p:cNvPr id="1073744789" name="文本框 1073744788"/>
                <p:cNvSpPr txBox="1"/>
                <p:nvPr/>
              </p:nvSpPr>
              <p:spPr>
                <a:xfrm>
                  <a:off x="7764" y="9359"/>
                  <a:ext cx="552" cy="537"/>
                </a:xfrm>
                <a:prstGeom prst="rect">
                  <a:avLst/>
                </a:prstGeom>
                <a:noFill/>
                <a:ln w="9525">
                  <a:noFill/>
                </a:ln>
              </p:spPr>
              <p:txBody>
                <a:bodyPr wrap="square"/>
                <a:p>
                  <a:r>
                    <a:rPr lang="zh-CN" altLang="en-US"/>
                    <a:t>-</a:t>
                  </a:r>
                  <a:endParaRPr lang="zh-CN" altLang="en-US"/>
                </a:p>
                <a:p>
                  <a:endParaRPr lang="zh-CN" altLang="en-US"/>
                </a:p>
              </p:txBody>
            </p:sp>
            <p:sp>
              <p:nvSpPr>
                <p:cNvPr id="1073744790" name="文本框 1073744789"/>
                <p:cNvSpPr txBox="1"/>
                <p:nvPr/>
              </p:nvSpPr>
              <p:spPr>
                <a:xfrm>
                  <a:off x="7548" y="10250"/>
                  <a:ext cx="666" cy="517"/>
                </a:xfrm>
                <a:prstGeom prst="rect">
                  <a:avLst/>
                </a:prstGeom>
                <a:noFill/>
                <a:ln w="9525">
                  <a:noFill/>
                </a:ln>
              </p:spPr>
              <p:txBody>
                <a:bodyPr wrap="square"/>
                <a:p>
                  <a:r>
                    <a:rPr lang="zh-CN" altLang="en-US"/>
                    <a:t>uf</a:t>
                  </a:r>
                  <a:endParaRPr lang="zh-CN" altLang="en-US"/>
                </a:p>
                <a:p>
                  <a:endParaRPr lang="zh-CN" altLang="en-US"/>
                </a:p>
              </p:txBody>
            </p:sp>
            <p:sp>
              <p:nvSpPr>
                <p:cNvPr id="1073744791" name="文本框 1073744790"/>
                <p:cNvSpPr txBox="1"/>
                <p:nvPr/>
              </p:nvSpPr>
              <p:spPr>
                <a:xfrm>
                  <a:off x="7146" y="8864"/>
                  <a:ext cx="588" cy="618"/>
                </a:xfrm>
                <a:prstGeom prst="rect">
                  <a:avLst/>
                </a:prstGeom>
                <a:noFill/>
                <a:ln w="9525">
                  <a:noFill/>
                </a:ln>
              </p:spPr>
              <p:txBody>
                <a:bodyPr wrap="square"/>
                <a:p>
                  <a:endParaRPr lang="zh-CN" altLang="en-US"/>
                </a:p>
                <a:p>
                  <a:endParaRPr lang="zh-CN" altLang="en-US"/>
                </a:p>
              </p:txBody>
            </p:sp>
            <p:sp>
              <p:nvSpPr>
                <p:cNvPr id="1073744792" name="文本框 1073744791"/>
                <p:cNvSpPr txBox="1"/>
                <p:nvPr/>
              </p:nvSpPr>
              <p:spPr>
                <a:xfrm>
                  <a:off x="8826" y="9062"/>
                  <a:ext cx="588" cy="618"/>
                </a:xfrm>
                <a:prstGeom prst="rect">
                  <a:avLst/>
                </a:prstGeom>
                <a:noFill/>
                <a:ln w="9525">
                  <a:noFill/>
                </a:ln>
              </p:spPr>
              <p:txBody>
                <a:bodyPr wrap="square"/>
                <a:p>
                  <a:r>
                    <a:rPr lang="zh-CN" altLang="en-US"/>
                    <a:t>Θ</a:t>
                  </a:r>
                  <a:endParaRPr lang="zh-CN" altLang="en-US"/>
                </a:p>
                <a:p>
                  <a:endParaRPr lang="zh-CN" altLang="en-US"/>
                </a:p>
              </p:txBody>
            </p:sp>
            <p:sp>
              <p:nvSpPr>
                <p:cNvPr id="1073744793" name="文本框 1073744792"/>
                <p:cNvSpPr txBox="1"/>
                <p:nvPr/>
              </p:nvSpPr>
              <p:spPr>
                <a:xfrm>
                  <a:off x="7842" y="9806"/>
                  <a:ext cx="588" cy="618"/>
                </a:xfrm>
                <a:prstGeom prst="rect">
                  <a:avLst/>
                </a:prstGeom>
                <a:noFill/>
                <a:ln w="9525">
                  <a:noFill/>
                </a:ln>
              </p:spPr>
              <p:txBody>
                <a:bodyPr wrap="square"/>
                <a:p>
                  <a:r>
                    <a:rPr lang="zh-CN" altLang="en-US"/>
                    <a:t>Θ</a:t>
                  </a:r>
                  <a:endParaRPr lang="zh-CN" altLang="en-US"/>
                </a:p>
                <a:p>
                  <a:endParaRPr lang="zh-CN" altLang="en-US"/>
                </a:p>
              </p:txBody>
            </p:sp>
          </p:grpSp>
        </p:grpSp>
        <p:sp>
          <p:nvSpPr>
            <p:cNvPr id="1073744794" name="文本框 1073744793"/>
            <p:cNvSpPr txBox="1"/>
            <p:nvPr/>
          </p:nvSpPr>
          <p:spPr>
            <a:xfrm>
              <a:off x="4864" y="12512"/>
              <a:ext cx="3137" cy="624"/>
            </a:xfrm>
            <a:prstGeom prst="rect">
              <a:avLst/>
            </a:prstGeom>
            <a:noFill/>
            <a:ln w="9525">
              <a:noFill/>
            </a:ln>
          </p:spPr>
          <p:txBody>
            <a:bodyPr wrap="square"/>
            <a:p>
              <a:pPr algn="ctr"/>
              <a:r>
                <a:rPr lang="zh-CN" altLang="en-US" sz="1400"/>
                <a:t>图8-9 例8-1图</a:t>
              </a:r>
              <a:endParaRPr lang="zh-CN" altLang="en-US" sz="1400"/>
            </a:p>
            <a:p>
              <a:endParaRPr lang="zh-CN" altLang="en-US" sz="1400"/>
            </a:p>
          </p:txBody>
        </p:sp>
      </p:grpSp>
      <p:sp>
        <p:nvSpPr>
          <p:cNvPr id="3" name="文本框 2"/>
          <p:cNvSpPr txBox="1"/>
          <p:nvPr/>
        </p:nvSpPr>
        <p:spPr>
          <a:xfrm>
            <a:off x="3376930" y="4681220"/>
            <a:ext cx="6562725" cy="368300"/>
          </a:xfrm>
          <a:prstGeom prst="rect">
            <a:avLst/>
          </a:prstGeom>
          <a:noFill/>
        </p:spPr>
        <p:txBody>
          <a:bodyPr wrap="square" rtlCol="0">
            <a:spAutoFit/>
          </a:bodyPr>
          <a:p>
            <a:r>
              <a:rPr lang="en-US" altLang="zh-CN"/>
              <a:t>    </a:t>
            </a:r>
            <a:r>
              <a:rPr lang="en-US" altLang="zh-CN" sz="1400"/>
              <a:t> (a) </a:t>
            </a:r>
            <a:r>
              <a:rPr lang="zh-CN" altLang="zh-CN" sz="1400"/>
              <a:t>正反馈</a:t>
            </a:r>
            <a:r>
              <a:rPr lang="en-US" altLang="zh-CN" sz="1400"/>
              <a:t>                          </a:t>
            </a:r>
            <a:r>
              <a:rPr lang="zh-CN" altLang="en-US" sz="1400"/>
              <a:t>（</a:t>
            </a:r>
            <a:r>
              <a:rPr lang="en-US" altLang="zh-CN" sz="1400"/>
              <a:t>b) </a:t>
            </a:r>
            <a:r>
              <a:rPr lang="zh-CN" altLang="zh-CN" sz="1400"/>
              <a:t>负反馈</a:t>
            </a:r>
            <a:endParaRPr lang="zh-CN" altLang="zh-CN" sz="140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8.2  放大电路中的负反馈</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8.2.3反馈的基本类型</a:t>
            </a:r>
            <a:endParaRPr lang="zh-CN" altLang="en-US" sz="2000"/>
          </a:p>
        </p:txBody>
      </p:sp>
      <p:sp>
        <p:nvSpPr>
          <p:cNvPr id="4" name="内容占位符 2"/>
          <p:cNvSpPr>
            <a:spLocks noGrp="1"/>
          </p:cNvSpPr>
          <p:nvPr/>
        </p:nvSpPr>
        <p:spPr>
          <a:xfrm>
            <a:off x="669925" y="1600835"/>
            <a:ext cx="10984865" cy="340804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2.交流反馈和直流反馈</a:t>
            </a:r>
            <a:endParaRPr sz="2000">
              <a:sym typeface="+mn-ea"/>
            </a:endParaRPr>
          </a:p>
          <a:p>
            <a:pPr marL="0" indent="0">
              <a:buNone/>
            </a:pPr>
            <a:r>
              <a:rPr lang="en-US" altLang="zh-CN" sz="2000">
                <a:sym typeface="+mn-ea"/>
              </a:rPr>
              <a:t>     </a:t>
            </a:r>
            <a:r>
              <a:rPr sz="2000">
                <a:sym typeface="+mn-ea"/>
              </a:rPr>
              <a:t>反馈还有交流和直流之分。若反馈信号是交流量，则称为交流反馈，它影响电路的交流性能；若反馈信号是直流量，则称为直流反馈，它影响电路的直流性能；若反馈信号中既有交流量，又有直流量，则反馈对电路的交、直流性能都有影响。</a:t>
            </a:r>
            <a:endParaRPr sz="2000">
              <a:sym typeface="+mn-ea"/>
            </a:endParaRPr>
          </a:p>
          <a:p>
            <a:pPr marL="0" indent="0">
              <a:buNone/>
            </a:pPr>
            <a:r>
              <a:rPr lang="en-US" altLang="zh-CN" sz="2000">
                <a:sym typeface="+mn-ea"/>
              </a:rPr>
              <a:t>    </a:t>
            </a:r>
            <a:r>
              <a:rPr sz="2000">
                <a:sym typeface="+mn-ea"/>
              </a:rPr>
              <a:t>3.反馈电路的类型</a:t>
            </a:r>
            <a:endParaRPr sz="2000">
              <a:sym typeface="+mn-ea"/>
            </a:endParaRPr>
          </a:p>
          <a:p>
            <a:pPr marL="0" indent="0">
              <a:buNone/>
            </a:pPr>
            <a:r>
              <a:rPr lang="en-US" altLang="zh-CN" sz="2000">
                <a:sym typeface="+mn-ea"/>
              </a:rPr>
              <a:t>     </a:t>
            </a:r>
            <a:r>
              <a:rPr sz="2000">
                <a:sym typeface="+mn-ea"/>
              </a:rPr>
              <a:t>根据反馈信号在输出端的取样和在输入端的连接方式，放大电路可以组成四种不同类型的负反馈：电压串联负反馈、电压并联负反馈、电流串联负反馈和电流并联负反馈。</a:t>
            </a:r>
            <a:endParaRPr sz="2000">
              <a:sym typeface="+mn-ea"/>
            </a:endParaRPr>
          </a:p>
          <a:p>
            <a:endParaRPr sz="2000">
              <a:sym typeface="+mn-ea"/>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8.2  放大电路中的负反馈</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8.2.3反馈的基本类型</a:t>
            </a:r>
            <a:endParaRPr lang="zh-CN" altLang="en-US" sz="2000"/>
          </a:p>
        </p:txBody>
      </p:sp>
      <p:sp>
        <p:nvSpPr>
          <p:cNvPr id="4" name="内容占位符 2"/>
          <p:cNvSpPr>
            <a:spLocks noGrp="1"/>
          </p:cNvSpPr>
          <p:nvPr/>
        </p:nvSpPr>
        <p:spPr>
          <a:xfrm>
            <a:off x="669925" y="1316355"/>
            <a:ext cx="10984865" cy="50920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（1）电压反馈和电流反馈</a:t>
            </a:r>
            <a:endParaRPr sz="2000">
              <a:sym typeface="+mn-ea"/>
            </a:endParaRPr>
          </a:p>
          <a:p>
            <a:pPr marL="0" indent="0">
              <a:buNone/>
            </a:pPr>
            <a:r>
              <a:rPr lang="en-US" altLang="zh-CN" sz="2000">
                <a:sym typeface="+mn-ea"/>
              </a:rPr>
              <a:t>     </a:t>
            </a:r>
            <a:r>
              <a:rPr sz="2000">
                <a:sym typeface="+mn-ea"/>
              </a:rPr>
              <a:t>电压反馈还是电流反馈是按照反馈信号在放大器输出端的取样方式来分类的。若反馈信号取自输出电压，即反馈信号与输出电压成比例，称为电压反馈；若反馈信号取自输出电流，即反馈信号与输出电流成比例，称为电流反馈。</a:t>
            </a:r>
            <a:endParaRPr sz="2000">
              <a:sym typeface="+mn-ea"/>
            </a:endParaRPr>
          </a:p>
          <a:p>
            <a:pPr marL="0" indent="0">
              <a:buNone/>
            </a:pPr>
            <a:endParaRPr sz="2000">
              <a:sym typeface="+mn-ea"/>
            </a:endParaRPr>
          </a:p>
          <a:p>
            <a:pPr marL="0" indent="0">
              <a:buNone/>
            </a:pPr>
            <a:r>
              <a:rPr lang="en-US" altLang="zh-CN" sz="2000">
                <a:sym typeface="+mn-ea"/>
              </a:rPr>
              <a:t>   </a:t>
            </a:r>
            <a:r>
              <a:rPr sz="2000">
                <a:sym typeface="+mn-ea"/>
              </a:rPr>
              <a:t>（2）串联反馈和并联反馈</a:t>
            </a:r>
            <a:endParaRPr sz="2000">
              <a:sym typeface="+mn-ea"/>
            </a:endParaRPr>
          </a:p>
          <a:p>
            <a:pPr marL="0" indent="0">
              <a:buNone/>
            </a:pPr>
            <a:r>
              <a:rPr lang="en-US" altLang="zh-CN" sz="2000">
                <a:sym typeface="+mn-ea"/>
              </a:rPr>
              <a:t>     </a:t>
            </a:r>
            <a:r>
              <a:rPr sz="2000">
                <a:sym typeface="+mn-ea"/>
              </a:rPr>
              <a:t>串联反馈和并联反馈是按照反馈信号在放大器输入端的连接方式来分类的。若反馈信号在放大器输入端以电压形式出现，即与输入信号串联，则为串联反馈；若反馈信号在放大器输入端以电流形式出现，即与输入信号并联，则为并联反馈。判断方法：如果反馈信号与输入信号加在同一端上，则为并联反馈；若加在不同端上则为串联反馈。</a:t>
            </a:r>
            <a:endParaRPr sz="2000">
              <a:sym typeface="+mn-ea"/>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8.2  放大电路中的负反馈</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8.2.3反馈的基本类型</a:t>
            </a:r>
            <a:endParaRPr lang="zh-CN" altLang="en-US" sz="2000"/>
          </a:p>
        </p:txBody>
      </p:sp>
      <p:sp>
        <p:nvSpPr>
          <p:cNvPr id="4" name="内容占位符 2"/>
          <p:cNvSpPr>
            <a:spLocks noGrp="1"/>
          </p:cNvSpPr>
          <p:nvPr/>
        </p:nvSpPr>
        <p:spPr>
          <a:xfrm>
            <a:off x="669925" y="2151380"/>
            <a:ext cx="10984865" cy="434467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olidFill>
                  <a:srgbClr val="FF0000"/>
                </a:solidFill>
                <a:sym typeface="+mn-ea"/>
              </a:rPr>
              <a:t>     </a:t>
            </a:r>
            <a:r>
              <a:rPr sz="2000">
                <a:solidFill>
                  <a:schemeClr val="tx1"/>
                </a:solidFill>
                <a:sym typeface="+mn-ea"/>
              </a:rPr>
              <a:t>例8-2  电</a:t>
            </a:r>
            <a:r>
              <a:rPr sz="2000">
                <a:sym typeface="+mn-ea"/>
              </a:rPr>
              <a:t>路如图8-10所示，判断反馈类型。</a:t>
            </a:r>
            <a:endParaRPr sz="2000">
              <a:sym typeface="+mn-ea"/>
            </a:endParaRPr>
          </a:p>
          <a:p>
            <a:pPr marL="0" indent="0">
              <a:buNone/>
            </a:pPr>
            <a:r>
              <a:rPr lang="en-US" altLang="zh-CN" sz="2000">
                <a:sym typeface="+mn-ea"/>
              </a:rPr>
              <a:t>     </a:t>
            </a:r>
            <a:r>
              <a:rPr sz="2000">
                <a:sym typeface="+mn-ea"/>
              </a:rPr>
              <a:t>假定输入信号对地瞬时极性</a:t>
            </a:r>
            <a:r>
              <a:rPr sz="2000">
                <a:solidFill>
                  <a:schemeClr val="tx1"/>
                </a:solidFill>
                <a:sym typeface="+mn-ea"/>
              </a:rPr>
              <a:t>为负</a:t>
            </a:r>
            <a:r>
              <a:rPr sz="2000">
                <a:sym typeface="+mn-ea"/>
              </a:rPr>
              <a:t>，由于三极管的集电极和基极的信号相位相反，而发射极的信号相位跟随基极相位，所以经两级共射放大电路反相后，</a:t>
            </a:r>
            <a:r>
              <a:rPr sz="2000" i="1">
                <a:sym typeface="+mn-ea"/>
              </a:rPr>
              <a:t>u</a:t>
            </a:r>
            <a:r>
              <a:rPr sz="2000" baseline="-25000">
                <a:sym typeface="+mn-ea"/>
              </a:rPr>
              <a:t>o</a:t>
            </a:r>
            <a:r>
              <a:rPr sz="2000">
                <a:solidFill>
                  <a:schemeClr val="tx1"/>
                </a:solidFill>
                <a:sym typeface="+mn-ea"/>
              </a:rPr>
              <a:t>为正，反馈电压</a:t>
            </a:r>
            <a:r>
              <a:rPr sz="2000" i="1">
                <a:solidFill>
                  <a:schemeClr val="tx1"/>
                </a:solidFill>
                <a:sym typeface="+mn-ea"/>
              </a:rPr>
              <a:t>u</a:t>
            </a:r>
            <a:r>
              <a:rPr sz="2000" baseline="-25000">
                <a:solidFill>
                  <a:schemeClr val="tx1"/>
                </a:solidFill>
                <a:sym typeface="+mn-ea"/>
              </a:rPr>
              <a:t>f</a:t>
            </a:r>
            <a:r>
              <a:rPr sz="2000">
                <a:solidFill>
                  <a:schemeClr val="tx1"/>
                </a:solidFill>
                <a:sym typeface="+mn-ea"/>
              </a:rPr>
              <a:t>为正。因净输入量</a:t>
            </a:r>
            <a:r>
              <a:rPr sz="2000" i="1">
                <a:solidFill>
                  <a:schemeClr val="tx1"/>
                </a:solidFill>
                <a:sym typeface="+mn-ea"/>
              </a:rPr>
              <a:t>u</a:t>
            </a:r>
            <a:r>
              <a:rPr sz="2000" baseline="-25000">
                <a:solidFill>
                  <a:schemeClr val="tx1"/>
                </a:solidFill>
                <a:sym typeface="+mn-ea"/>
              </a:rPr>
              <a:t>id</a:t>
            </a:r>
            <a:r>
              <a:rPr sz="2000">
                <a:solidFill>
                  <a:schemeClr val="tx1"/>
                </a:solidFill>
                <a:sym typeface="+mn-ea"/>
              </a:rPr>
              <a:t>=</a:t>
            </a:r>
            <a:r>
              <a:rPr sz="2000" i="1">
                <a:solidFill>
                  <a:schemeClr val="tx1"/>
                </a:solidFill>
                <a:sym typeface="+mn-ea"/>
              </a:rPr>
              <a:t>u</a:t>
            </a:r>
            <a:r>
              <a:rPr sz="2000" baseline="-25000">
                <a:solidFill>
                  <a:schemeClr val="tx1"/>
                </a:solidFill>
                <a:sym typeface="+mn-ea"/>
              </a:rPr>
              <a:t>be</a:t>
            </a:r>
            <a:r>
              <a:rPr sz="2000">
                <a:solidFill>
                  <a:schemeClr val="tx1"/>
                </a:solidFill>
                <a:sym typeface="+mn-ea"/>
              </a:rPr>
              <a:t>= </a:t>
            </a:r>
            <a:r>
              <a:rPr sz="2000" i="1">
                <a:solidFill>
                  <a:schemeClr val="tx1"/>
                </a:solidFill>
                <a:sym typeface="+mn-ea"/>
              </a:rPr>
              <a:t>u</a:t>
            </a:r>
            <a:r>
              <a:rPr sz="2000" baseline="-25000">
                <a:solidFill>
                  <a:schemeClr val="tx1"/>
                </a:solidFill>
                <a:sym typeface="+mn-ea"/>
              </a:rPr>
              <a:t>i</a:t>
            </a:r>
            <a:r>
              <a:rPr sz="2000">
                <a:solidFill>
                  <a:schemeClr val="tx1"/>
                </a:solidFill>
                <a:sym typeface="+mn-ea"/>
              </a:rPr>
              <a:t>-</a:t>
            </a:r>
            <a:r>
              <a:rPr sz="2000" i="1">
                <a:solidFill>
                  <a:schemeClr val="tx1"/>
                </a:solidFill>
                <a:sym typeface="+mn-ea"/>
              </a:rPr>
              <a:t>u</a:t>
            </a:r>
            <a:r>
              <a:rPr sz="2000" baseline="-25000">
                <a:solidFill>
                  <a:schemeClr val="tx1"/>
                </a:solidFill>
                <a:sym typeface="+mn-ea"/>
              </a:rPr>
              <a:t>f</a:t>
            </a:r>
            <a:r>
              <a:rPr sz="2000">
                <a:solidFill>
                  <a:schemeClr val="tx1"/>
                </a:solidFill>
                <a:sym typeface="+mn-ea"/>
              </a:rPr>
              <a:t> 减少，电路为负反馈。</a:t>
            </a:r>
            <a:endParaRPr sz="2000">
              <a:solidFill>
                <a:schemeClr val="tx1"/>
              </a:solidFill>
              <a:sym typeface="+mn-ea"/>
            </a:endParaRPr>
          </a:p>
          <a:p>
            <a:pPr marL="0" indent="0">
              <a:buNone/>
            </a:pPr>
            <a:r>
              <a:rPr lang="en-US" altLang="zh-CN" sz="2000">
                <a:sym typeface="+mn-ea"/>
              </a:rPr>
              <a:t>    </a:t>
            </a:r>
            <a:r>
              <a:rPr sz="2000">
                <a:sym typeface="+mn-ea"/>
              </a:rPr>
              <a:t>在输入端，输入信号与反馈信号分别加在三极管b、e两端，由上述概念，反馈信号线和输入信号线不在一个端，故为串联反馈。在输出端，若将负载电阻处短路，则输出信号通地，反馈信号随之消失，故为电压反馈。</a:t>
            </a:r>
            <a:endParaRPr sz="2000">
              <a:sym typeface="+mn-ea"/>
            </a:endParaRPr>
          </a:p>
          <a:p>
            <a:pPr marL="0" indent="0">
              <a:buNone/>
            </a:pPr>
            <a:r>
              <a:rPr lang="en-US" altLang="zh-CN" sz="2000">
                <a:sym typeface="+mn-ea"/>
              </a:rPr>
              <a:t>    </a:t>
            </a:r>
            <a:r>
              <a:rPr sz="2000">
                <a:sym typeface="+mn-ea"/>
              </a:rPr>
              <a:t>综上所述，电路为电压串联负反馈。</a:t>
            </a:r>
            <a:endParaRPr sz="2000">
              <a:sym typeface="+mn-ea"/>
            </a:endParaRPr>
          </a:p>
        </p:txBody>
      </p:sp>
      <p:grpSp>
        <p:nvGrpSpPr>
          <p:cNvPr id="1073744795" name="组合 1073744794"/>
          <p:cNvGrpSpPr/>
          <p:nvPr/>
        </p:nvGrpSpPr>
        <p:grpSpPr>
          <a:xfrm>
            <a:off x="7613650" y="153670"/>
            <a:ext cx="2980055" cy="2661920"/>
            <a:chOff x="6178" y="8990"/>
            <a:chExt cx="3390" cy="2938"/>
          </a:xfrm>
        </p:grpSpPr>
        <p:sp>
          <p:nvSpPr>
            <p:cNvPr id="1073744796" name="文本框 1073744795"/>
            <p:cNvSpPr txBox="1"/>
            <p:nvPr/>
          </p:nvSpPr>
          <p:spPr>
            <a:xfrm>
              <a:off x="6496" y="11372"/>
              <a:ext cx="2590" cy="556"/>
            </a:xfrm>
            <a:prstGeom prst="rect">
              <a:avLst/>
            </a:prstGeom>
            <a:noFill/>
            <a:ln w="9525">
              <a:noFill/>
            </a:ln>
          </p:spPr>
          <p:txBody>
            <a:bodyPr wrap="square"/>
            <a:p>
              <a:pPr algn="ctr">
                <a:lnSpc>
                  <a:spcPct val="3000"/>
                </a:lnSpc>
              </a:pPr>
              <a:r>
                <a:rPr lang="zh-CN" altLang="en-US"/>
                <a:t>图8-10  例8-2图</a:t>
              </a:r>
              <a:endParaRPr lang="zh-CN" altLang="en-US"/>
            </a:p>
            <a:p>
              <a:endParaRPr lang="zh-CN" altLang="en-US"/>
            </a:p>
            <a:p>
              <a:endParaRPr lang="zh-CN" altLang="en-US"/>
            </a:p>
          </p:txBody>
        </p:sp>
        <p:grpSp>
          <p:nvGrpSpPr>
            <p:cNvPr id="1073744797" name="组合 1073744796"/>
            <p:cNvGrpSpPr/>
            <p:nvPr/>
          </p:nvGrpSpPr>
          <p:grpSpPr>
            <a:xfrm>
              <a:off x="6178" y="8990"/>
              <a:ext cx="3390" cy="2226"/>
              <a:chOff x="6178" y="8990"/>
              <a:chExt cx="3390" cy="2226"/>
            </a:xfrm>
          </p:grpSpPr>
          <p:sp>
            <p:nvSpPr>
              <p:cNvPr id="1073744798" name="文本框 1073744797"/>
              <p:cNvSpPr txBox="1"/>
              <p:nvPr/>
            </p:nvSpPr>
            <p:spPr>
              <a:xfrm>
                <a:off x="9010" y="10065"/>
                <a:ext cx="558" cy="518"/>
              </a:xfrm>
              <a:prstGeom prst="rect">
                <a:avLst/>
              </a:prstGeom>
              <a:noFill/>
              <a:ln w="9525">
                <a:noFill/>
              </a:ln>
            </p:spPr>
            <p:txBody>
              <a:bodyPr wrap="square"/>
              <a:p>
                <a:r>
                  <a:rPr lang="zh-CN" altLang="en-US"/>
                  <a:t>uo</a:t>
                </a:r>
                <a:endParaRPr lang="zh-CN" altLang="en-US"/>
              </a:p>
              <a:p>
                <a:endParaRPr lang="zh-CN" altLang="en-US"/>
              </a:p>
            </p:txBody>
          </p:sp>
          <p:sp>
            <p:nvSpPr>
              <p:cNvPr id="1073744799" name="直接连接符 1073744798"/>
              <p:cNvSpPr/>
              <p:nvPr/>
            </p:nvSpPr>
            <p:spPr>
              <a:xfrm>
                <a:off x="6933" y="9192"/>
                <a:ext cx="0" cy="815"/>
              </a:xfrm>
              <a:prstGeom prst="line">
                <a:avLst/>
              </a:prstGeom>
              <a:ln w="9525" cap="flat" cmpd="sng">
                <a:solidFill>
                  <a:srgbClr val="000000"/>
                </a:solidFill>
                <a:prstDash val="solid"/>
                <a:headEnd type="none" w="med" len="med"/>
                <a:tailEnd type="none" w="med" len="med"/>
              </a:ln>
            </p:spPr>
          </p:sp>
          <p:sp>
            <p:nvSpPr>
              <p:cNvPr id="1073744800" name="直接连接符 1073744799"/>
              <p:cNvSpPr/>
              <p:nvPr/>
            </p:nvSpPr>
            <p:spPr>
              <a:xfrm>
                <a:off x="6734" y="10007"/>
                <a:ext cx="507" cy="0"/>
              </a:xfrm>
              <a:prstGeom prst="line">
                <a:avLst/>
              </a:prstGeom>
              <a:ln w="9525" cap="flat" cmpd="sng">
                <a:solidFill>
                  <a:srgbClr val="000000"/>
                </a:solidFill>
                <a:prstDash val="solid"/>
                <a:headEnd type="none" w="med" len="med"/>
                <a:tailEnd type="none" w="med" len="med"/>
              </a:ln>
            </p:spPr>
          </p:sp>
          <p:sp>
            <p:nvSpPr>
              <p:cNvPr id="1073744801" name="直接连接符 1073744800"/>
              <p:cNvSpPr/>
              <p:nvPr/>
            </p:nvSpPr>
            <p:spPr>
              <a:xfrm>
                <a:off x="7241" y="9861"/>
                <a:ext cx="0" cy="293"/>
              </a:xfrm>
              <a:prstGeom prst="line">
                <a:avLst/>
              </a:prstGeom>
              <a:ln w="9525" cap="flat" cmpd="sng">
                <a:solidFill>
                  <a:srgbClr val="000000"/>
                </a:solidFill>
                <a:prstDash val="solid"/>
                <a:headEnd type="none" w="med" len="med"/>
                <a:tailEnd type="none" w="med" len="med"/>
              </a:ln>
            </p:spPr>
          </p:sp>
          <p:sp>
            <p:nvSpPr>
              <p:cNvPr id="1073744802" name="直接连接符 1073744801"/>
              <p:cNvSpPr/>
              <p:nvPr/>
            </p:nvSpPr>
            <p:spPr>
              <a:xfrm flipV="1">
                <a:off x="7241" y="9840"/>
                <a:ext cx="265" cy="84"/>
              </a:xfrm>
              <a:prstGeom prst="line">
                <a:avLst/>
              </a:prstGeom>
              <a:ln w="9525" cap="flat" cmpd="sng">
                <a:solidFill>
                  <a:srgbClr val="000000"/>
                </a:solidFill>
                <a:prstDash val="solid"/>
                <a:headEnd type="none" w="med" len="med"/>
                <a:tailEnd type="none" w="med" len="med"/>
              </a:ln>
            </p:spPr>
          </p:sp>
          <p:sp>
            <p:nvSpPr>
              <p:cNvPr id="1073744803" name="直接连接符 1073744802"/>
              <p:cNvSpPr/>
              <p:nvPr/>
            </p:nvSpPr>
            <p:spPr>
              <a:xfrm>
                <a:off x="7241" y="10070"/>
                <a:ext cx="309" cy="105"/>
              </a:xfrm>
              <a:prstGeom prst="line">
                <a:avLst/>
              </a:prstGeom>
              <a:ln w="9525" cap="flat" cmpd="sng">
                <a:solidFill>
                  <a:srgbClr val="000000"/>
                </a:solidFill>
                <a:prstDash val="solid"/>
                <a:headEnd type="none" w="med" len="med"/>
                <a:tailEnd type="stealth" w="sm" len="med"/>
              </a:ln>
            </p:spPr>
          </p:sp>
          <p:sp>
            <p:nvSpPr>
              <p:cNvPr id="1073744804" name="直接连接符 1073744803"/>
              <p:cNvSpPr/>
              <p:nvPr/>
            </p:nvSpPr>
            <p:spPr>
              <a:xfrm>
                <a:off x="7506" y="9192"/>
                <a:ext cx="0" cy="669"/>
              </a:xfrm>
              <a:prstGeom prst="line">
                <a:avLst/>
              </a:prstGeom>
              <a:ln w="9525" cap="flat" cmpd="sng">
                <a:solidFill>
                  <a:srgbClr val="000000"/>
                </a:solidFill>
                <a:prstDash val="solid"/>
                <a:headEnd type="none" w="med" len="med"/>
                <a:tailEnd type="none" w="med" len="med"/>
              </a:ln>
            </p:spPr>
          </p:sp>
          <p:sp>
            <p:nvSpPr>
              <p:cNvPr id="1073744805" name="直接连接符 1073744804"/>
              <p:cNvSpPr/>
              <p:nvPr/>
            </p:nvSpPr>
            <p:spPr>
              <a:xfrm>
                <a:off x="6933" y="9192"/>
                <a:ext cx="1851" cy="0"/>
              </a:xfrm>
              <a:prstGeom prst="line">
                <a:avLst/>
              </a:prstGeom>
              <a:ln w="9525" cap="flat" cmpd="sng">
                <a:solidFill>
                  <a:srgbClr val="000000"/>
                </a:solidFill>
                <a:prstDash val="solid"/>
                <a:headEnd type="none" w="med" len="med"/>
                <a:tailEnd type="none" w="med" len="med"/>
              </a:ln>
            </p:spPr>
          </p:sp>
          <p:sp>
            <p:nvSpPr>
              <p:cNvPr id="1073744806" name="直接连接符 1073744805"/>
              <p:cNvSpPr/>
              <p:nvPr/>
            </p:nvSpPr>
            <p:spPr>
              <a:xfrm>
                <a:off x="7550" y="10175"/>
                <a:ext cx="0" cy="1025"/>
              </a:xfrm>
              <a:prstGeom prst="line">
                <a:avLst/>
              </a:prstGeom>
              <a:ln w="9525" cap="flat" cmpd="sng">
                <a:solidFill>
                  <a:srgbClr val="000000"/>
                </a:solidFill>
                <a:prstDash val="solid"/>
                <a:headEnd type="none" w="med" len="med"/>
                <a:tailEnd type="none" w="med" len="med"/>
              </a:ln>
            </p:spPr>
          </p:sp>
          <p:sp>
            <p:nvSpPr>
              <p:cNvPr id="1073744807" name="直接连接符 1073744806"/>
              <p:cNvSpPr/>
              <p:nvPr/>
            </p:nvSpPr>
            <p:spPr>
              <a:xfrm>
                <a:off x="6662" y="9882"/>
                <a:ext cx="0" cy="251"/>
              </a:xfrm>
              <a:prstGeom prst="line">
                <a:avLst/>
              </a:prstGeom>
              <a:ln w="9525" cap="flat" cmpd="sng">
                <a:solidFill>
                  <a:srgbClr val="000000"/>
                </a:solidFill>
                <a:prstDash val="solid"/>
                <a:headEnd type="none" w="med" len="med"/>
                <a:tailEnd type="none" w="med" len="med"/>
              </a:ln>
            </p:spPr>
          </p:sp>
          <p:sp>
            <p:nvSpPr>
              <p:cNvPr id="1073744808" name="直接连接符 1073744807"/>
              <p:cNvSpPr/>
              <p:nvPr/>
            </p:nvSpPr>
            <p:spPr>
              <a:xfrm>
                <a:off x="6734" y="9882"/>
                <a:ext cx="0" cy="251"/>
              </a:xfrm>
              <a:prstGeom prst="line">
                <a:avLst/>
              </a:prstGeom>
              <a:ln w="9525" cap="flat" cmpd="sng">
                <a:solidFill>
                  <a:srgbClr val="000000"/>
                </a:solidFill>
                <a:prstDash val="solid"/>
                <a:headEnd type="none" w="med" len="med"/>
                <a:tailEnd type="none" w="med" len="med"/>
              </a:ln>
            </p:spPr>
          </p:sp>
          <p:sp>
            <p:nvSpPr>
              <p:cNvPr id="1073744809" name="直接连接符 1073744808"/>
              <p:cNvSpPr/>
              <p:nvPr/>
            </p:nvSpPr>
            <p:spPr>
              <a:xfrm>
                <a:off x="6360" y="10007"/>
                <a:ext cx="317" cy="0"/>
              </a:xfrm>
              <a:prstGeom prst="line">
                <a:avLst/>
              </a:prstGeom>
              <a:ln w="9525" cap="flat" cmpd="sng">
                <a:solidFill>
                  <a:srgbClr val="000000"/>
                </a:solidFill>
                <a:prstDash val="solid"/>
                <a:headEnd type="none" w="med" len="med"/>
                <a:tailEnd type="none" w="med" len="med"/>
              </a:ln>
            </p:spPr>
          </p:sp>
          <p:sp>
            <p:nvSpPr>
              <p:cNvPr id="1073744810" name="矩形 1073744809"/>
              <p:cNvSpPr/>
              <p:nvPr/>
            </p:nvSpPr>
            <p:spPr>
              <a:xfrm>
                <a:off x="6892" y="9434"/>
                <a:ext cx="90" cy="293"/>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811" name="直接连接符 1073744810"/>
              <p:cNvSpPr/>
              <p:nvPr/>
            </p:nvSpPr>
            <p:spPr>
              <a:xfrm>
                <a:off x="8079" y="9610"/>
                <a:ext cx="0" cy="293"/>
              </a:xfrm>
              <a:prstGeom prst="line">
                <a:avLst/>
              </a:prstGeom>
              <a:ln w="9525" cap="flat" cmpd="sng">
                <a:solidFill>
                  <a:srgbClr val="000000"/>
                </a:solidFill>
                <a:prstDash val="solid"/>
                <a:headEnd type="none" w="med" len="med"/>
                <a:tailEnd type="none" w="med" len="med"/>
              </a:ln>
            </p:spPr>
          </p:sp>
          <p:sp>
            <p:nvSpPr>
              <p:cNvPr id="1073744812" name="直接连接符 1073744811"/>
              <p:cNvSpPr/>
              <p:nvPr/>
            </p:nvSpPr>
            <p:spPr>
              <a:xfrm flipV="1">
                <a:off x="8079" y="9589"/>
                <a:ext cx="264" cy="84"/>
              </a:xfrm>
              <a:prstGeom prst="line">
                <a:avLst/>
              </a:prstGeom>
              <a:ln w="9525" cap="flat" cmpd="sng">
                <a:solidFill>
                  <a:srgbClr val="000000"/>
                </a:solidFill>
                <a:prstDash val="solid"/>
                <a:headEnd type="none" w="med" len="med"/>
                <a:tailEnd type="none" w="med" len="med"/>
              </a:ln>
            </p:spPr>
          </p:sp>
          <p:sp>
            <p:nvSpPr>
              <p:cNvPr id="1073744813" name="直接连接符 1073744812"/>
              <p:cNvSpPr/>
              <p:nvPr/>
            </p:nvSpPr>
            <p:spPr>
              <a:xfrm>
                <a:off x="8079" y="9820"/>
                <a:ext cx="308" cy="104"/>
              </a:xfrm>
              <a:prstGeom prst="line">
                <a:avLst/>
              </a:prstGeom>
              <a:ln w="9525" cap="flat" cmpd="sng">
                <a:solidFill>
                  <a:srgbClr val="000000"/>
                </a:solidFill>
                <a:prstDash val="solid"/>
                <a:headEnd type="none" w="med" len="med"/>
                <a:tailEnd type="stealth" w="sm" len="med"/>
              </a:ln>
            </p:spPr>
          </p:sp>
          <p:sp>
            <p:nvSpPr>
              <p:cNvPr id="1073744814" name="直接连接符 1073744813"/>
              <p:cNvSpPr/>
              <p:nvPr/>
            </p:nvSpPr>
            <p:spPr>
              <a:xfrm>
                <a:off x="7506" y="9777"/>
                <a:ext cx="573" cy="0"/>
              </a:xfrm>
              <a:prstGeom prst="line">
                <a:avLst/>
              </a:prstGeom>
              <a:ln w="9525" cap="flat" cmpd="sng">
                <a:solidFill>
                  <a:srgbClr val="000000"/>
                </a:solidFill>
                <a:prstDash val="solid"/>
                <a:headEnd type="none" w="med" len="med"/>
                <a:tailEnd type="none" w="med" len="med"/>
              </a:ln>
            </p:spPr>
          </p:sp>
          <p:sp>
            <p:nvSpPr>
              <p:cNvPr id="1073744815" name="直接连接符 1073744814"/>
              <p:cNvSpPr/>
              <p:nvPr/>
            </p:nvSpPr>
            <p:spPr>
              <a:xfrm>
                <a:off x="8343" y="9192"/>
                <a:ext cx="0" cy="397"/>
              </a:xfrm>
              <a:prstGeom prst="line">
                <a:avLst/>
              </a:prstGeom>
              <a:ln w="9525" cap="flat" cmpd="sng">
                <a:solidFill>
                  <a:srgbClr val="000000"/>
                </a:solidFill>
                <a:prstDash val="solid"/>
                <a:headEnd type="none" w="med" len="med"/>
                <a:tailEnd type="none" w="med" len="med"/>
              </a:ln>
            </p:spPr>
          </p:sp>
          <p:sp>
            <p:nvSpPr>
              <p:cNvPr id="1073744816" name="直接连接符 1073744815"/>
              <p:cNvSpPr/>
              <p:nvPr/>
            </p:nvSpPr>
            <p:spPr>
              <a:xfrm>
                <a:off x="8387" y="9924"/>
                <a:ext cx="0" cy="1108"/>
              </a:xfrm>
              <a:prstGeom prst="line">
                <a:avLst/>
              </a:prstGeom>
              <a:ln w="9525" cap="flat" cmpd="sng">
                <a:solidFill>
                  <a:srgbClr val="000000"/>
                </a:solidFill>
                <a:prstDash val="solid"/>
                <a:headEnd type="none" w="med" len="med"/>
                <a:tailEnd type="none" w="med" len="med"/>
              </a:ln>
            </p:spPr>
          </p:sp>
          <p:sp>
            <p:nvSpPr>
              <p:cNvPr id="1073744817" name="直接连接符 1073744816"/>
              <p:cNvSpPr/>
              <p:nvPr/>
            </p:nvSpPr>
            <p:spPr>
              <a:xfrm>
                <a:off x="8343" y="9547"/>
                <a:ext cx="265" cy="0"/>
              </a:xfrm>
              <a:prstGeom prst="line">
                <a:avLst/>
              </a:prstGeom>
              <a:ln w="9525" cap="flat" cmpd="sng">
                <a:solidFill>
                  <a:srgbClr val="000000"/>
                </a:solidFill>
                <a:prstDash val="solid"/>
                <a:headEnd type="none" w="med" len="med"/>
                <a:tailEnd type="none" w="med" len="med"/>
              </a:ln>
            </p:spPr>
          </p:sp>
          <p:sp>
            <p:nvSpPr>
              <p:cNvPr id="1073744818" name="直接连接符 1073744817"/>
              <p:cNvSpPr/>
              <p:nvPr/>
            </p:nvSpPr>
            <p:spPr>
              <a:xfrm>
                <a:off x="8608" y="9427"/>
                <a:ext cx="0" cy="230"/>
              </a:xfrm>
              <a:prstGeom prst="line">
                <a:avLst/>
              </a:prstGeom>
              <a:ln w="9525" cap="flat" cmpd="sng">
                <a:solidFill>
                  <a:srgbClr val="000000"/>
                </a:solidFill>
                <a:prstDash val="solid"/>
                <a:headEnd type="none" w="med" len="med"/>
                <a:tailEnd type="none" w="med" len="med"/>
              </a:ln>
            </p:spPr>
          </p:sp>
          <p:sp>
            <p:nvSpPr>
              <p:cNvPr id="1073744819" name="直接连接符 1073744818"/>
              <p:cNvSpPr/>
              <p:nvPr/>
            </p:nvSpPr>
            <p:spPr>
              <a:xfrm>
                <a:off x="8677" y="9547"/>
                <a:ext cx="507" cy="0"/>
              </a:xfrm>
              <a:prstGeom prst="line">
                <a:avLst/>
              </a:prstGeom>
              <a:ln w="9525" cap="flat" cmpd="sng">
                <a:solidFill>
                  <a:srgbClr val="000000"/>
                </a:solidFill>
                <a:prstDash val="solid"/>
                <a:headEnd type="none" w="med" len="med"/>
                <a:tailEnd type="none" w="med" len="med"/>
              </a:ln>
            </p:spPr>
          </p:sp>
          <p:sp>
            <p:nvSpPr>
              <p:cNvPr id="1073744820" name="直接连接符 1073744819"/>
              <p:cNvSpPr/>
              <p:nvPr/>
            </p:nvSpPr>
            <p:spPr>
              <a:xfrm>
                <a:off x="6426" y="11032"/>
                <a:ext cx="2735" cy="0"/>
              </a:xfrm>
              <a:prstGeom prst="line">
                <a:avLst/>
              </a:prstGeom>
              <a:ln w="9525" cap="flat" cmpd="sng">
                <a:solidFill>
                  <a:srgbClr val="000000"/>
                </a:solidFill>
                <a:prstDash val="solid"/>
                <a:headEnd type="none" w="med" len="med"/>
                <a:tailEnd type="none" w="med" len="med"/>
              </a:ln>
            </p:spPr>
          </p:sp>
          <p:sp>
            <p:nvSpPr>
              <p:cNvPr id="1073744821" name="直接连接符 1073744820"/>
              <p:cNvSpPr/>
              <p:nvPr/>
            </p:nvSpPr>
            <p:spPr>
              <a:xfrm>
                <a:off x="7440" y="11200"/>
                <a:ext cx="220" cy="0"/>
              </a:xfrm>
              <a:prstGeom prst="line">
                <a:avLst/>
              </a:prstGeom>
              <a:ln w="9525" cap="flat" cmpd="sng">
                <a:solidFill>
                  <a:srgbClr val="000000"/>
                </a:solidFill>
                <a:prstDash val="solid"/>
                <a:headEnd type="none" w="med" len="med"/>
                <a:tailEnd type="none" w="med" len="med"/>
              </a:ln>
            </p:spPr>
          </p:sp>
          <p:sp>
            <p:nvSpPr>
              <p:cNvPr id="1073744822" name="直接连接符 1073744821"/>
              <p:cNvSpPr/>
              <p:nvPr/>
            </p:nvSpPr>
            <p:spPr>
              <a:xfrm>
                <a:off x="7550" y="10384"/>
                <a:ext cx="396" cy="0"/>
              </a:xfrm>
              <a:prstGeom prst="line">
                <a:avLst/>
              </a:prstGeom>
              <a:ln w="9525" cap="flat" cmpd="sng">
                <a:solidFill>
                  <a:srgbClr val="000000"/>
                </a:solidFill>
                <a:prstDash val="solid"/>
                <a:headEnd type="none" w="med" len="med"/>
                <a:tailEnd type="none" w="med" len="med"/>
              </a:ln>
            </p:spPr>
          </p:sp>
          <p:sp>
            <p:nvSpPr>
              <p:cNvPr id="1073744823" name="直接连接符 1073744822"/>
              <p:cNvSpPr/>
              <p:nvPr/>
            </p:nvSpPr>
            <p:spPr>
              <a:xfrm>
                <a:off x="7931" y="10384"/>
                <a:ext cx="0" cy="816"/>
              </a:xfrm>
              <a:prstGeom prst="line">
                <a:avLst/>
              </a:prstGeom>
              <a:ln w="9525" cap="flat" cmpd="sng">
                <a:solidFill>
                  <a:srgbClr val="000000"/>
                </a:solidFill>
                <a:prstDash val="solid"/>
                <a:headEnd type="none" w="med" len="med"/>
                <a:tailEnd type="none" w="med" len="med"/>
              </a:ln>
            </p:spPr>
          </p:sp>
          <p:sp>
            <p:nvSpPr>
              <p:cNvPr id="1073744824" name="直接连接符 1073744823"/>
              <p:cNvSpPr/>
              <p:nvPr/>
            </p:nvSpPr>
            <p:spPr>
              <a:xfrm>
                <a:off x="7932" y="11186"/>
                <a:ext cx="1035" cy="0"/>
              </a:xfrm>
              <a:prstGeom prst="line">
                <a:avLst/>
              </a:prstGeom>
              <a:ln w="9525" cap="flat" cmpd="sng">
                <a:solidFill>
                  <a:srgbClr val="000000"/>
                </a:solidFill>
                <a:prstDash val="solid"/>
                <a:headEnd type="none" w="med" len="med"/>
                <a:tailEnd type="none" w="med" len="med"/>
              </a:ln>
            </p:spPr>
          </p:sp>
          <p:sp>
            <p:nvSpPr>
              <p:cNvPr id="1073744825" name="直接连接符 1073744824"/>
              <p:cNvSpPr/>
              <p:nvPr/>
            </p:nvSpPr>
            <p:spPr>
              <a:xfrm>
                <a:off x="8948" y="9547"/>
                <a:ext cx="0" cy="1653"/>
              </a:xfrm>
              <a:prstGeom prst="line">
                <a:avLst/>
              </a:prstGeom>
              <a:ln w="9525" cap="flat" cmpd="sng">
                <a:solidFill>
                  <a:srgbClr val="000000"/>
                </a:solidFill>
                <a:prstDash val="solid"/>
                <a:headEnd type="none" w="med" len="med"/>
                <a:tailEnd type="none" w="med" len="med"/>
              </a:ln>
            </p:spPr>
          </p:sp>
          <p:sp>
            <p:nvSpPr>
              <p:cNvPr id="1073744826" name="矩形 1073744825"/>
              <p:cNvSpPr/>
              <p:nvPr/>
            </p:nvSpPr>
            <p:spPr>
              <a:xfrm flipH="1">
                <a:off x="8308" y="9260"/>
                <a:ext cx="78" cy="218"/>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827" name="文本框 1073744826"/>
              <p:cNvSpPr txBox="1"/>
              <p:nvPr/>
            </p:nvSpPr>
            <p:spPr>
              <a:xfrm>
                <a:off x="8687" y="8990"/>
                <a:ext cx="706" cy="518"/>
              </a:xfrm>
              <a:prstGeom prst="rect">
                <a:avLst/>
              </a:prstGeom>
              <a:noFill/>
              <a:ln w="9525">
                <a:noFill/>
              </a:ln>
            </p:spPr>
            <p:txBody>
              <a:bodyPr wrap="square"/>
              <a:p>
                <a:r>
                  <a:rPr lang="zh-CN" altLang="en-US"/>
                  <a:t>+VCC</a:t>
                </a:r>
                <a:endParaRPr lang="zh-CN" altLang="en-US"/>
              </a:p>
              <a:p>
                <a:endParaRPr lang="zh-CN" altLang="en-US"/>
              </a:p>
            </p:txBody>
          </p:sp>
          <p:sp>
            <p:nvSpPr>
              <p:cNvPr id="1073744828" name="文本框 1073744827"/>
              <p:cNvSpPr txBox="1"/>
              <p:nvPr/>
            </p:nvSpPr>
            <p:spPr>
              <a:xfrm>
                <a:off x="6178" y="10334"/>
                <a:ext cx="693" cy="518"/>
              </a:xfrm>
              <a:prstGeom prst="rect">
                <a:avLst/>
              </a:prstGeom>
              <a:noFill/>
              <a:ln w="9525">
                <a:noFill/>
              </a:ln>
            </p:spPr>
            <p:txBody>
              <a:bodyPr wrap="square"/>
              <a:p>
                <a:r>
                  <a:rPr lang="zh-CN" altLang="en-US"/>
                  <a:t>ui</a:t>
                </a:r>
                <a:endParaRPr lang="zh-CN" altLang="en-US"/>
              </a:p>
              <a:p>
                <a:endParaRPr lang="zh-CN" altLang="en-US"/>
              </a:p>
            </p:txBody>
          </p:sp>
          <p:sp>
            <p:nvSpPr>
              <p:cNvPr id="1073744829" name="矩形 1073744828"/>
              <p:cNvSpPr/>
              <p:nvPr/>
            </p:nvSpPr>
            <p:spPr>
              <a:xfrm>
                <a:off x="8343" y="10220"/>
                <a:ext cx="73" cy="278"/>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830" name="矩形 1073744829"/>
              <p:cNvSpPr/>
              <p:nvPr/>
            </p:nvSpPr>
            <p:spPr>
              <a:xfrm>
                <a:off x="7504" y="10592"/>
                <a:ext cx="88" cy="29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831" name="矩形 1073744830"/>
              <p:cNvSpPr/>
              <p:nvPr/>
            </p:nvSpPr>
            <p:spPr>
              <a:xfrm>
                <a:off x="7450" y="9326"/>
                <a:ext cx="84" cy="266"/>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832" name="矩形 1073744831"/>
              <p:cNvSpPr/>
              <p:nvPr/>
            </p:nvSpPr>
            <p:spPr>
              <a:xfrm rot="-5400000">
                <a:off x="8345" y="11029"/>
                <a:ext cx="89" cy="28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833" name="椭圆 1073744832"/>
              <p:cNvSpPr/>
              <p:nvPr/>
            </p:nvSpPr>
            <p:spPr>
              <a:xfrm>
                <a:off x="9156" y="9523"/>
                <a:ext cx="49" cy="49"/>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834" name="椭圆 1073744833"/>
              <p:cNvSpPr/>
              <p:nvPr/>
            </p:nvSpPr>
            <p:spPr>
              <a:xfrm>
                <a:off x="6372" y="11016"/>
                <a:ext cx="48" cy="50"/>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835" name="椭圆 1073744834"/>
              <p:cNvSpPr/>
              <p:nvPr/>
            </p:nvSpPr>
            <p:spPr>
              <a:xfrm>
                <a:off x="6323" y="9971"/>
                <a:ext cx="49" cy="49"/>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836" name="椭圆 1073744835"/>
              <p:cNvSpPr/>
              <p:nvPr/>
            </p:nvSpPr>
            <p:spPr>
              <a:xfrm>
                <a:off x="8721" y="9174"/>
                <a:ext cx="48" cy="50"/>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837" name="椭圆 1073744836"/>
              <p:cNvSpPr/>
              <p:nvPr/>
            </p:nvSpPr>
            <p:spPr>
              <a:xfrm>
                <a:off x="9122" y="11006"/>
                <a:ext cx="49" cy="50"/>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838" name="文本框 1073744837"/>
              <p:cNvSpPr txBox="1"/>
              <p:nvPr/>
            </p:nvSpPr>
            <p:spPr>
              <a:xfrm>
                <a:off x="6193" y="9921"/>
                <a:ext cx="484" cy="408"/>
              </a:xfrm>
              <a:prstGeom prst="rect">
                <a:avLst/>
              </a:prstGeom>
              <a:noFill/>
              <a:ln w="9525">
                <a:noFill/>
              </a:ln>
            </p:spPr>
            <p:txBody>
              <a:bodyPr wrap="square"/>
              <a:p>
                <a:r>
                  <a:rPr lang="zh-CN" altLang="en-US"/>
                  <a:t>+</a:t>
                </a:r>
                <a:endParaRPr lang="zh-CN" altLang="en-US"/>
              </a:p>
              <a:p>
                <a:endParaRPr lang="zh-CN" altLang="en-US"/>
              </a:p>
            </p:txBody>
          </p:sp>
          <p:sp>
            <p:nvSpPr>
              <p:cNvPr id="1073744839" name="文本框 1073744838"/>
              <p:cNvSpPr txBox="1"/>
              <p:nvPr/>
            </p:nvSpPr>
            <p:spPr>
              <a:xfrm>
                <a:off x="7216" y="10256"/>
                <a:ext cx="484" cy="408"/>
              </a:xfrm>
              <a:prstGeom prst="rect">
                <a:avLst/>
              </a:prstGeom>
              <a:noFill/>
              <a:ln w="9525">
                <a:noFill/>
              </a:ln>
            </p:spPr>
            <p:txBody>
              <a:bodyPr wrap="square"/>
              <a:p>
                <a:r>
                  <a:rPr lang="zh-CN" altLang="en-US"/>
                  <a:t>+</a:t>
                </a:r>
                <a:endParaRPr lang="zh-CN" altLang="en-US"/>
              </a:p>
              <a:p>
                <a:endParaRPr lang="zh-CN" altLang="en-US"/>
              </a:p>
            </p:txBody>
          </p:sp>
          <p:sp>
            <p:nvSpPr>
              <p:cNvPr id="1073744840" name="文本框 1073744839"/>
              <p:cNvSpPr txBox="1"/>
              <p:nvPr/>
            </p:nvSpPr>
            <p:spPr>
              <a:xfrm>
                <a:off x="9030" y="9488"/>
                <a:ext cx="485" cy="408"/>
              </a:xfrm>
              <a:prstGeom prst="rect">
                <a:avLst/>
              </a:prstGeom>
              <a:noFill/>
              <a:ln w="9525">
                <a:noFill/>
              </a:ln>
            </p:spPr>
            <p:txBody>
              <a:bodyPr wrap="square"/>
              <a:p>
                <a:r>
                  <a:rPr lang="zh-CN" altLang="en-US"/>
                  <a:t>+</a:t>
                </a:r>
                <a:endParaRPr lang="zh-CN" altLang="en-US"/>
              </a:p>
              <a:p>
                <a:endParaRPr lang="zh-CN" altLang="en-US"/>
              </a:p>
            </p:txBody>
          </p:sp>
          <p:sp>
            <p:nvSpPr>
              <p:cNvPr id="1073744841" name="文本框 1073744840"/>
              <p:cNvSpPr txBox="1"/>
              <p:nvPr/>
            </p:nvSpPr>
            <p:spPr>
              <a:xfrm>
                <a:off x="6212" y="10694"/>
                <a:ext cx="484" cy="408"/>
              </a:xfrm>
              <a:prstGeom prst="rect">
                <a:avLst/>
              </a:prstGeom>
              <a:noFill/>
              <a:ln w="9525">
                <a:noFill/>
              </a:ln>
            </p:spPr>
            <p:txBody>
              <a:bodyPr wrap="square"/>
              <a:p>
                <a:r>
                  <a:rPr lang="zh-CN" altLang="en-US"/>
                  <a:t>-</a:t>
                </a:r>
                <a:endParaRPr lang="zh-CN" altLang="en-US"/>
              </a:p>
              <a:p>
                <a:endParaRPr lang="zh-CN" altLang="en-US"/>
              </a:p>
            </p:txBody>
          </p:sp>
          <p:sp>
            <p:nvSpPr>
              <p:cNvPr id="1073744842" name="文本框 1073744841"/>
              <p:cNvSpPr txBox="1"/>
              <p:nvPr/>
            </p:nvSpPr>
            <p:spPr>
              <a:xfrm>
                <a:off x="7246" y="10712"/>
                <a:ext cx="485" cy="408"/>
              </a:xfrm>
              <a:prstGeom prst="rect">
                <a:avLst/>
              </a:prstGeom>
              <a:noFill/>
              <a:ln w="9525">
                <a:noFill/>
              </a:ln>
            </p:spPr>
            <p:txBody>
              <a:bodyPr wrap="square"/>
              <a:p>
                <a:r>
                  <a:rPr lang="zh-CN" altLang="en-US"/>
                  <a:t>-</a:t>
                </a:r>
                <a:endParaRPr lang="zh-CN" altLang="en-US"/>
              </a:p>
              <a:p>
                <a:endParaRPr lang="zh-CN" altLang="en-US"/>
              </a:p>
            </p:txBody>
          </p:sp>
          <p:sp>
            <p:nvSpPr>
              <p:cNvPr id="1073744843" name="文本框 1073744842"/>
              <p:cNvSpPr txBox="1"/>
              <p:nvPr/>
            </p:nvSpPr>
            <p:spPr>
              <a:xfrm>
                <a:off x="8982" y="10687"/>
                <a:ext cx="484" cy="409"/>
              </a:xfrm>
              <a:prstGeom prst="rect">
                <a:avLst/>
              </a:prstGeom>
              <a:noFill/>
              <a:ln w="9525">
                <a:noFill/>
              </a:ln>
            </p:spPr>
            <p:txBody>
              <a:bodyPr wrap="square"/>
              <a:p>
                <a:r>
                  <a:rPr lang="zh-CN" altLang="en-US"/>
                  <a:t>-</a:t>
                </a:r>
                <a:endParaRPr lang="zh-CN" altLang="en-US"/>
              </a:p>
              <a:p>
                <a:endParaRPr lang="zh-CN" altLang="en-US"/>
              </a:p>
            </p:txBody>
          </p:sp>
          <p:sp>
            <p:nvSpPr>
              <p:cNvPr id="1073744844" name="文本框 1073744843"/>
              <p:cNvSpPr txBox="1"/>
              <p:nvPr/>
            </p:nvSpPr>
            <p:spPr>
              <a:xfrm>
                <a:off x="7051" y="10440"/>
                <a:ext cx="693" cy="518"/>
              </a:xfrm>
              <a:prstGeom prst="rect">
                <a:avLst/>
              </a:prstGeom>
              <a:noFill/>
              <a:ln w="9525">
                <a:noFill/>
              </a:ln>
            </p:spPr>
            <p:txBody>
              <a:bodyPr wrap="square"/>
              <a:p>
                <a:r>
                  <a:rPr lang="zh-CN" altLang="en-US"/>
                  <a:t>uf</a:t>
                </a:r>
                <a:endParaRPr lang="zh-CN" altLang="en-US"/>
              </a:p>
              <a:p>
                <a:endParaRPr lang="zh-CN" altLang="en-US"/>
              </a:p>
            </p:txBody>
          </p:sp>
          <p:sp>
            <p:nvSpPr>
              <p:cNvPr id="1073744845" name="文本框 1073744844"/>
              <p:cNvSpPr txBox="1"/>
              <p:nvPr/>
            </p:nvSpPr>
            <p:spPr>
              <a:xfrm>
                <a:off x="6220" y="9638"/>
                <a:ext cx="451" cy="518"/>
              </a:xfrm>
              <a:prstGeom prst="rect">
                <a:avLst/>
              </a:prstGeom>
              <a:noFill/>
              <a:ln w="9525">
                <a:noFill/>
              </a:ln>
            </p:spPr>
            <p:txBody>
              <a:bodyPr wrap="square"/>
              <a:p>
                <a:endParaRPr lang="zh-CN" altLang="en-US"/>
              </a:p>
              <a:p>
                <a:endParaRPr lang="zh-CN" altLang="en-US"/>
              </a:p>
            </p:txBody>
          </p:sp>
          <p:sp>
            <p:nvSpPr>
              <p:cNvPr id="1073744846" name="文本框 1073744845"/>
              <p:cNvSpPr txBox="1"/>
              <p:nvPr/>
            </p:nvSpPr>
            <p:spPr>
              <a:xfrm>
                <a:off x="7468" y="10040"/>
                <a:ext cx="450" cy="518"/>
              </a:xfrm>
              <a:prstGeom prst="rect">
                <a:avLst/>
              </a:prstGeom>
              <a:noFill/>
              <a:ln w="9525">
                <a:noFill/>
              </a:ln>
            </p:spPr>
            <p:txBody>
              <a:bodyPr wrap="square"/>
              <a:p>
                <a:endParaRPr lang="zh-CN" altLang="en-US"/>
              </a:p>
              <a:p>
                <a:endParaRPr lang="zh-CN" altLang="en-US"/>
              </a:p>
            </p:txBody>
          </p:sp>
          <p:sp>
            <p:nvSpPr>
              <p:cNvPr id="1073744847" name="文本框 1073744846"/>
              <p:cNvSpPr txBox="1"/>
              <p:nvPr/>
            </p:nvSpPr>
            <p:spPr>
              <a:xfrm>
                <a:off x="8278" y="9182"/>
                <a:ext cx="450" cy="518"/>
              </a:xfrm>
              <a:prstGeom prst="rect">
                <a:avLst/>
              </a:prstGeom>
              <a:noFill/>
              <a:ln w="9525">
                <a:noFill/>
              </a:ln>
            </p:spPr>
            <p:txBody>
              <a:bodyPr wrap="square"/>
              <a:p>
                <a:endParaRPr lang="zh-CN" altLang="en-US"/>
              </a:p>
              <a:p>
                <a:endParaRPr lang="zh-CN" altLang="en-US"/>
              </a:p>
            </p:txBody>
          </p:sp>
          <p:sp>
            <p:nvSpPr>
              <p:cNvPr id="1073744848" name="文本框 1073744847"/>
              <p:cNvSpPr txBox="1"/>
              <p:nvPr/>
            </p:nvSpPr>
            <p:spPr>
              <a:xfrm>
                <a:off x="6928" y="9662"/>
                <a:ext cx="451" cy="517"/>
              </a:xfrm>
              <a:prstGeom prst="rect">
                <a:avLst/>
              </a:prstGeom>
              <a:noFill/>
              <a:ln w="9525">
                <a:noFill/>
              </a:ln>
            </p:spPr>
            <p:txBody>
              <a:bodyPr wrap="square"/>
              <a:p>
                <a:endParaRPr lang="zh-CN" altLang="en-US"/>
              </a:p>
              <a:p>
                <a:endParaRPr lang="zh-CN" altLang="en-US"/>
              </a:p>
            </p:txBody>
          </p:sp>
          <p:sp>
            <p:nvSpPr>
              <p:cNvPr id="1073744849" name="文本框 1073744848"/>
              <p:cNvSpPr txBox="1"/>
              <p:nvPr/>
            </p:nvSpPr>
            <p:spPr>
              <a:xfrm>
                <a:off x="7427" y="9434"/>
                <a:ext cx="451" cy="517"/>
              </a:xfrm>
              <a:prstGeom prst="rect">
                <a:avLst/>
              </a:prstGeom>
              <a:noFill/>
              <a:ln w="9525">
                <a:noFill/>
              </a:ln>
            </p:spPr>
            <p:txBody>
              <a:bodyPr wrap="square"/>
              <a:p>
                <a:r>
                  <a:rPr lang="zh-CN" altLang="en-US"/>
                  <a:t>Θ</a:t>
                </a:r>
                <a:endParaRPr lang="zh-CN" altLang="en-US"/>
              </a:p>
              <a:p>
                <a:endParaRPr lang="zh-CN" altLang="en-US"/>
              </a:p>
            </p:txBody>
          </p:sp>
          <p:sp>
            <p:nvSpPr>
              <p:cNvPr id="1073744850" name="直接连接符 1073744849"/>
              <p:cNvSpPr/>
              <p:nvPr/>
            </p:nvSpPr>
            <p:spPr>
              <a:xfrm>
                <a:off x="8672" y="9427"/>
                <a:ext cx="0" cy="230"/>
              </a:xfrm>
              <a:prstGeom prst="line">
                <a:avLst/>
              </a:prstGeom>
              <a:ln w="9525" cap="flat" cmpd="sng">
                <a:solidFill>
                  <a:srgbClr val="000000"/>
                </a:solidFill>
                <a:prstDash val="solid"/>
                <a:headEnd type="none" w="med" len="med"/>
                <a:tailEnd type="none" w="med" len="med"/>
              </a:ln>
            </p:spPr>
          </p:sp>
          <p:sp>
            <p:nvSpPr>
              <p:cNvPr id="1073744851" name="椭圆 1073744850"/>
              <p:cNvSpPr/>
              <p:nvPr/>
            </p:nvSpPr>
            <p:spPr>
              <a:xfrm>
                <a:off x="6910" y="9986"/>
                <a:ext cx="42" cy="42"/>
              </a:xfrm>
              <a:prstGeom prst="ellipse">
                <a:avLst/>
              </a:prstGeom>
              <a:solidFill>
                <a:srgbClr val="000000"/>
              </a:solidFill>
              <a:ln w="9525" cap="flat" cmpd="sng">
                <a:solidFill>
                  <a:srgbClr val="000000"/>
                </a:solidFill>
                <a:prstDash val="solid"/>
                <a:headEnd type="none" w="med" len="med"/>
                <a:tailEnd type="none" w="med" len="med"/>
              </a:ln>
            </p:spPr>
            <p:txBody>
              <a:bodyPr/>
              <a:p>
                <a:endParaRPr lang="zh-CN" altLang="en-US"/>
              </a:p>
            </p:txBody>
          </p:sp>
          <p:sp>
            <p:nvSpPr>
              <p:cNvPr id="1073744852" name="椭圆 1073744851"/>
              <p:cNvSpPr/>
              <p:nvPr/>
            </p:nvSpPr>
            <p:spPr>
              <a:xfrm>
                <a:off x="7474" y="9764"/>
                <a:ext cx="42" cy="42"/>
              </a:xfrm>
              <a:prstGeom prst="ellipse">
                <a:avLst/>
              </a:prstGeom>
              <a:solidFill>
                <a:srgbClr val="000000"/>
              </a:solidFill>
              <a:ln w="9525" cap="flat" cmpd="sng">
                <a:solidFill>
                  <a:srgbClr val="000000"/>
                </a:solidFill>
                <a:prstDash val="solid"/>
                <a:headEnd type="none" w="med" len="med"/>
                <a:tailEnd type="none" w="med" len="med"/>
              </a:ln>
            </p:spPr>
            <p:txBody>
              <a:bodyPr/>
              <a:p>
                <a:endParaRPr lang="zh-CN" altLang="en-US"/>
              </a:p>
            </p:txBody>
          </p:sp>
          <p:sp>
            <p:nvSpPr>
              <p:cNvPr id="1073744853" name="椭圆 1073744852"/>
              <p:cNvSpPr/>
              <p:nvPr/>
            </p:nvSpPr>
            <p:spPr>
              <a:xfrm>
                <a:off x="7522" y="11006"/>
                <a:ext cx="42" cy="42"/>
              </a:xfrm>
              <a:prstGeom prst="ellipse">
                <a:avLst/>
              </a:prstGeom>
              <a:solidFill>
                <a:srgbClr val="000000"/>
              </a:solidFill>
              <a:ln w="9525" cap="flat" cmpd="sng">
                <a:solidFill>
                  <a:srgbClr val="000000"/>
                </a:solidFill>
                <a:prstDash val="solid"/>
                <a:headEnd type="none" w="med" len="med"/>
                <a:tailEnd type="none" w="med" len="med"/>
              </a:ln>
            </p:spPr>
            <p:txBody>
              <a:bodyPr/>
              <a:p>
                <a:endParaRPr lang="zh-CN" altLang="en-US"/>
              </a:p>
            </p:txBody>
          </p:sp>
          <p:sp>
            <p:nvSpPr>
              <p:cNvPr id="1073744854" name="椭圆 1073744853"/>
              <p:cNvSpPr/>
              <p:nvPr/>
            </p:nvSpPr>
            <p:spPr>
              <a:xfrm>
                <a:off x="8314" y="9524"/>
                <a:ext cx="42" cy="42"/>
              </a:xfrm>
              <a:prstGeom prst="ellipse">
                <a:avLst/>
              </a:prstGeom>
              <a:solidFill>
                <a:srgbClr val="000000"/>
              </a:solidFill>
              <a:ln w="9525" cap="flat" cmpd="sng">
                <a:solidFill>
                  <a:srgbClr val="000000"/>
                </a:solidFill>
                <a:prstDash val="solid"/>
                <a:headEnd type="none" w="med" len="med"/>
                <a:tailEnd type="none" w="med" len="med"/>
              </a:ln>
            </p:spPr>
            <p:txBody>
              <a:bodyPr/>
              <a:p>
                <a:endParaRPr lang="zh-CN" altLang="en-US"/>
              </a:p>
            </p:txBody>
          </p:sp>
          <p:sp>
            <p:nvSpPr>
              <p:cNvPr id="1073744855" name="椭圆 1073744854"/>
              <p:cNvSpPr/>
              <p:nvPr/>
            </p:nvSpPr>
            <p:spPr>
              <a:xfrm>
                <a:off x="7528" y="10370"/>
                <a:ext cx="42" cy="42"/>
              </a:xfrm>
              <a:prstGeom prst="ellipse">
                <a:avLst/>
              </a:prstGeom>
              <a:solidFill>
                <a:srgbClr val="000000"/>
              </a:solidFill>
              <a:ln w="9525" cap="flat" cmpd="sng">
                <a:solidFill>
                  <a:srgbClr val="000000"/>
                </a:solidFill>
                <a:prstDash val="solid"/>
                <a:headEnd type="none" w="med" len="med"/>
                <a:tailEnd type="none" w="med" len="med"/>
              </a:ln>
            </p:spPr>
            <p:txBody>
              <a:bodyPr/>
              <a:p>
                <a:endParaRPr lang="zh-CN" altLang="en-US"/>
              </a:p>
            </p:txBody>
          </p:sp>
          <p:sp>
            <p:nvSpPr>
              <p:cNvPr id="1073744856" name="椭圆 1073744855"/>
              <p:cNvSpPr/>
              <p:nvPr/>
            </p:nvSpPr>
            <p:spPr>
              <a:xfrm>
                <a:off x="8356" y="10994"/>
                <a:ext cx="42" cy="42"/>
              </a:xfrm>
              <a:prstGeom prst="ellipse">
                <a:avLst/>
              </a:prstGeom>
              <a:solidFill>
                <a:srgbClr val="000000"/>
              </a:solidFill>
              <a:ln w="9525" cap="flat" cmpd="sng">
                <a:solidFill>
                  <a:srgbClr val="000000"/>
                </a:solidFill>
                <a:prstDash val="solid"/>
                <a:headEnd type="none" w="med" len="med"/>
                <a:tailEnd type="none" w="med" len="med"/>
              </a:ln>
            </p:spPr>
            <p:txBody>
              <a:bodyPr/>
              <a:p>
                <a:endParaRPr lang="zh-CN" altLang="en-US"/>
              </a:p>
            </p:txBody>
          </p:sp>
          <p:sp>
            <p:nvSpPr>
              <p:cNvPr id="1073744857" name="椭圆 1073744856"/>
              <p:cNvSpPr/>
              <p:nvPr/>
            </p:nvSpPr>
            <p:spPr>
              <a:xfrm>
                <a:off x="8938" y="9512"/>
                <a:ext cx="42" cy="42"/>
              </a:xfrm>
              <a:prstGeom prst="ellipse">
                <a:avLst/>
              </a:prstGeom>
              <a:solidFill>
                <a:srgbClr val="000000"/>
              </a:solidFill>
              <a:ln w="9525" cap="flat" cmpd="sng">
                <a:solidFill>
                  <a:srgbClr val="000000"/>
                </a:solidFill>
                <a:prstDash val="solid"/>
                <a:headEnd type="none" w="med" len="med"/>
                <a:tailEnd type="none" w="med" len="med"/>
              </a:ln>
            </p:spPr>
            <p:txBody>
              <a:bodyPr/>
              <a:p>
                <a:endParaRPr lang="zh-CN" altLang="en-US"/>
              </a:p>
            </p:txBody>
          </p:sp>
        </p:grpSp>
      </p:gr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8.2  放大电路中的负反馈</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8.2.3反馈的基本类型</a:t>
            </a:r>
            <a:endParaRPr lang="zh-CN" altLang="en-US" sz="2000"/>
          </a:p>
        </p:txBody>
      </p:sp>
      <p:sp>
        <p:nvSpPr>
          <p:cNvPr id="4" name="内容占位符 2"/>
          <p:cNvSpPr>
            <a:spLocks noGrp="1"/>
          </p:cNvSpPr>
          <p:nvPr/>
        </p:nvSpPr>
        <p:spPr>
          <a:xfrm>
            <a:off x="669925" y="1547495"/>
            <a:ext cx="10984865" cy="219964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4．本级和级间反馈</a:t>
            </a:r>
            <a:endParaRPr sz="2000">
              <a:sym typeface="+mn-ea"/>
            </a:endParaRPr>
          </a:p>
          <a:p>
            <a:pPr marL="0" indent="0">
              <a:buNone/>
            </a:pPr>
            <a:r>
              <a:rPr lang="en-US" altLang="zh-CN" sz="2000">
                <a:sym typeface="+mn-ea"/>
              </a:rPr>
              <a:t>     </a:t>
            </a:r>
            <a:r>
              <a:rPr sz="2000">
                <a:sym typeface="+mn-ea"/>
              </a:rPr>
              <a:t>本级反馈是指由一个三极管或一个运算放大器构成一级电路产生的反馈，而级间反馈是指由两个或两个以上的三极管或运算放大器构成的多级电路中级与级之间发生的反馈。在多级电路中主要研究级间反馈。</a:t>
            </a:r>
            <a:endParaRPr sz="2000">
              <a:sym typeface="+mn-ea"/>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8.2  放大电路中的负反馈</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8.2.4  负反馈对放大器性能的影响</a:t>
            </a:r>
            <a:endParaRPr lang="zh-CN" altLang="en-US" sz="2000"/>
          </a:p>
        </p:txBody>
      </p:sp>
      <p:sp>
        <p:nvSpPr>
          <p:cNvPr id="4" name="内容占位符 2"/>
          <p:cNvSpPr>
            <a:spLocks noGrp="1"/>
          </p:cNvSpPr>
          <p:nvPr/>
        </p:nvSpPr>
        <p:spPr>
          <a:xfrm>
            <a:off x="669925" y="1547495"/>
            <a:ext cx="10984865" cy="266890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1.提高放大倍数的稳定性</a:t>
            </a:r>
            <a:endParaRPr sz="2000">
              <a:sym typeface="+mn-ea"/>
            </a:endParaRPr>
          </a:p>
          <a:p>
            <a:pPr marL="0" indent="0">
              <a:buNone/>
            </a:pPr>
            <a:r>
              <a:rPr lang="en-US" altLang="zh-CN" sz="2000">
                <a:sym typeface="+mn-ea"/>
              </a:rPr>
              <a:t>      </a:t>
            </a:r>
            <a:r>
              <a:rPr sz="2000">
                <a:sym typeface="+mn-ea"/>
              </a:rPr>
              <a:t>引入深度负反馈后，电路的闭环增益仅取决于反馈系数</a:t>
            </a:r>
            <a:r>
              <a:rPr sz="2000" i="1">
                <a:sym typeface="+mn-ea"/>
              </a:rPr>
              <a:t>F</a:t>
            </a:r>
            <a:r>
              <a:rPr sz="2000">
                <a:sym typeface="+mn-ea"/>
              </a:rPr>
              <a:t>，因为反馈网络大多由线性元件构成，稳定性比较高，因此放大倍数比较稳定。</a:t>
            </a:r>
            <a:endParaRPr sz="2000">
              <a:sym typeface="+mn-ea"/>
            </a:endParaRPr>
          </a:p>
          <a:p>
            <a:pPr marL="0" indent="0">
              <a:buNone/>
            </a:pPr>
            <a:r>
              <a:rPr lang="en-US" altLang="zh-CN" sz="2000">
                <a:sym typeface="+mn-ea"/>
              </a:rPr>
              <a:t>     </a:t>
            </a:r>
            <a:r>
              <a:rPr sz="2000">
                <a:sym typeface="+mn-ea"/>
              </a:rPr>
              <a:t>2.减小非线性失真</a:t>
            </a:r>
            <a:endParaRPr sz="2000">
              <a:sym typeface="+mn-ea"/>
            </a:endParaRPr>
          </a:p>
          <a:p>
            <a:pPr marL="0" indent="0">
              <a:buNone/>
            </a:pPr>
            <a:r>
              <a:rPr lang="en-US" altLang="zh-CN" sz="2000">
                <a:sym typeface="+mn-ea"/>
              </a:rPr>
              <a:t>     </a:t>
            </a:r>
            <a:r>
              <a:rPr sz="2000">
                <a:sym typeface="+mn-ea"/>
              </a:rPr>
              <a:t>由于三极管、场效应管等元件的非线性，会造成输出信号的非线性失真，引入负反馈后可以减小这种失真。其原理如图</a:t>
            </a:r>
            <a:r>
              <a:rPr lang="en-US" altLang="zh-CN" sz="2000">
                <a:sym typeface="+mn-ea"/>
              </a:rPr>
              <a:t>8-11</a:t>
            </a:r>
            <a:r>
              <a:rPr sz="2000">
                <a:sym typeface="+mn-ea"/>
              </a:rPr>
              <a:t>所示。</a:t>
            </a:r>
            <a:endParaRPr sz="2000">
              <a:sym typeface="+mn-ea"/>
            </a:endParaRPr>
          </a:p>
        </p:txBody>
      </p:sp>
      <p:grpSp>
        <p:nvGrpSpPr>
          <p:cNvPr id="1073744858" name="组合 1073744857"/>
          <p:cNvGrpSpPr/>
          <p:nvPr/>
        </p:nvGrpSpPr>
        <p:grpSpPr>
          <a:xfrm>
            <a:off x="5476875" y="4011930"/>
            <a:ext cx="6044565" cy="2708910"/>
            <a:chOff x="2944" y="11492"/>
            <a:chExt cx="5922" cy="4218"/>
          </a:xfrm>
        </p:grpSpPr>
        <p:grpSp>
          <p:nvGrpSpPr>
            <p:cNvPr id="1073744859" name="组合 1073744858"/>
            <p:cNvGrpSpPr/>
            <p:nvPr/>
          </p:nvGrpSpPr>
          <p:grpSpPr>
            <a:xfrm>
              <a:off x="2944" y="11492"/>
              <a:ext cx="5922" cy="4218"/>
              <a:chOff x="3198" y="5084"/>
              <a:chExt cx="5922" cy="4218"/>
            </a:xfrm>
          </p:grpSpPr>
          <p:pic>
            <p:nvPicPr>
              <p:cNvPr id="1073744860" name="图片 1073744859"/>
              <p:cNvPicPr>
                <a:picLocks noChangeAspect="1"/>
              </p:cNvPicPr>
              <p:nvPr/>
            </p:nvPicPr>
            <p:blipFill>
              <a:blip r:embed="rId1"/>
              <a:stretch>
                <a:fillRect/>
              </a:stretch>
            </p:blipFill>
            <p:spPr>
              <a:xfrm>
                <a:off x="3198" y="5144"/>
                <a:ext cx="5535" cy="3525"/>
              </a:xfrm>
              <a:prstGeom prst="rect">
                <a:avLst/>
              </a:prstGeom>
              <a:noFill/>
              <a:ln w="9525">
                <a:noFill/>
              </a:ln>
            </p:spPr>
          </p:pic>
          <p:sp>
            <p:nvSpPr>
              <p:cNvPr id="1073744861" name="文本框 1073744860"/>
              <p:cNvSpPr txBox="1"/>
              <p:nvPr/>
            </p:nvSpPr>
            <p:spPr>
              <a:xfrm>
                <a:off x="4512" y="8702"/>
                <a:ext cx="3291" cy="600"/>
              </a:xfrm>
              <a:prstGeom prst="rect">
                <a:avLst/>
              </a:prstGeom>
              <a:noFill/>
              <a:ln w="9525">
                <a:noFill/>
              </a:ln>
            </p:spPr>
            <p:txBody>
              <a:bodyPr wrap="square"/>
              <a:p>
                <a:r>
                  <a:rPr lang="zh-CN" altLang="en-US"/>
                  <a:t>图8-11  负反馈减小非线性失真</a:t>
                </a:r>
                <a:endParaRPr lang="zh-CN" altLang="en-US"/>
              </a:p>
              <a:p>
                <a:endParaRPr lang="zh-CN" altLang="en-US"/>
              </a:p>
            </p:txBody>
          </p:sp>
          <p:sp>
            <p:nvSpPr>
              <p:cNvPr id="1073744862" name="文本框 1073744861"/>
              <p:cNvSpPr txBox="1"/>
              <p:nvPr/>
            </p:nvSpPr>
            <p:spPr>
              <a:xfrm>
                <a:off x="8472" y="5084"/>
                <a:ext cx="648" cy="3648"/>
              </a:xfrm>
              <a:prstGeom prst="rect">
                <a:avLst/>
              </a:prstGeom>
              <a:solidFill>
                <a:srgbClr val="FFFFFF"/>
              </a:solidFill>
              <a:ln w="9525">
                <a:noFill/>
              </a:ln>
            </p:spPr>
            <p:txBody>
              <a:bodyPr wrap="square"/>
              <a:p>
                <a:endParaRPr lang="zh-CN" altLang="en-US"/>
              </a:p>
              <a:p>
                <a:endParaRPr lang="zh-CN" altLang="en-US"/>
              </a:p>
            </p:txBody>
          </p:sp>
        </p:grpSp>
        <p:sp>
          <p:nvSpPr>
            <p:cNvPr id="1073744863" name="文本框 1073744862"/>
            <p:cNvSpPr txBox="1"/>
            <p:nvPr/>
          </p:nvSpPr>
          <p:spPr>
            <a:xfrm>
              <a:off x="4972" y="13298"/>
              <a:ext cx="114" cy="192"/>
            </a:xfrm>
            <a:prstGeom prst="rect">
              <a:avLst/>
            </a:prstGeom>
            <a:solidFill>
              <a:srgbClr val="FFFFFF"/>
            </a:solidFill>
            <a:ln w="9525">
              <a:noFill/>
            </a:ln>
          </p:spPr>
          <p:txBody>
            <a:bodyPr wrap="square"/>
            <a:p>
              <a:endParaRPr lang="zh-CN" altLang="en-US"/>
            </a:p>
            <a:p>
              <a:endParaRPr lang="zh-CN" altLang="en-US"/>
            </a:p>
          </p:txBody>
        </p:sp>
        <p:sp>
          <p:nvSpPr>
            <p:cNvPr id="1073744864" name="文本框 1073744863"/>
            <p:cNvSpPr txBox="1"/>
            <p:nvPr/>
          </p:nvSpPr>
          <p:spPr>
            <a:xfrm>
              <a:off x="4828" y="13190"/>
              <a:ext cx="414" cy="372"/>
            </a:xfrm>
            <a:prstGeom prst="rect">
              <a:avLst/>
            </a:prstGeom>
            <a:noFill/>
            <a:ln w="9525">
              <a:noFill/>
            </a:ln>
          </p:spPr>
          <p:txBody>
            <a:bodyPr wrap="square"/>
            <a:p>
              <a:r>
                <a:rPr lang="zh-CN" altLang="en-US"/>
                <a:t>id</a:t>
              </a:r>
              <a:endParaRPr lang="zh-CN" altLang="en-US"/>
            </a:p>
            <a:p>
              <a:endParaRPr lang="zh-CN" altLang="en-US"/>
            </a:p>
          </p:txBody>
        </p:sp>
      </p:grpSp>
      <p:sp>
        <p:nvSpPr>
          <p:cNvPr id="5" name="内容占位符 2"/>
          <p:cNvSpPr>
            <a:spLocks noGrp="1"/>
          </p:cNvSpPr>
          <p:nvPr/>
        </p:nvSpPr>
        <p:spPr>
          <a:xfrm>
            <a:off x="669925" y="4566920"/>
            <a:ext cx="4695825" cy="177228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必须指出，负反馈只能减小放大电路内部引起的非线性失真，对于信号本身固有的失真则无能为力。此外，负反馈只能减小而不能消除非线性失真。</a:t>
            </a:r>
            <a:endParaRPr sz="2000">
              <a:sym typeface="+mn-ea"/>
            </a:endParaRPr>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8.2  放大电路中的负反馈</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8.2.4负反馈对放大器性能的影响</a:t>
            </a:r>
            <a:endParaRPr lang="zh-CN" altLang="en-US" sz="2000"/>
          </a:p>
        </p:txBody>
      </p:sp>
      <p:sp>
        <p:nvSpPr>
          <p:cNvPr id="4" name="内容占位符 2"/>
          <p:cNvSpPr>
            <a:spLocks noGrp="1"/>
          </p:cNvSpPr>
          <p:nvPr/>
        </p:nvSpPr>
        <p:spPr>
          <a:xfrm>
            <a:off x="669925" y="1547495"/>
            <a:ext cx="10984865" cy="424878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3.改善频率响应</a:t>
            </a:r>
            <a:endParaRPr sz="2000">
              <a:sym typeface="+mn-ea"/>
            </a:endParaRPr>
          </a:p>
          <a:p>
            <a:pPr marL="0" indent="0">
              <a:buNone/>
            </a:pPr>
            <a:r>
              <a:rPr lang="en-US" altLang="zh-CN" sz="2000">
                <a:sym typeface="+mn-ea"/>
              </a:rPr>
              <a:t>     </a:t>
            </a:r>
            <a:r>
              <a:rPr sz="2000">
                <a:sym typeface="+mn-ea"/>
              </a:rPr>
              <a:t>由于电路中电抗元件的存在，如耦合电容、旁路电容以及三极管本身的结电容等，放大器的放大倍数会随频率而变化。实验证明，放大电路在高频区和低频区的电压放大倍数比中频区低。</a:t>
            </a:r>
            <a:endParaRPr sz="2000">
              <a:sym typeface="+mn-ea"/>
            </a:endParaRPr>
          </a:p>
          <a:p>
            <a:pPr marL="0" indent="0">
              <a:buNone/>
            </a:pPr>
            <a:r>
              <a:rPr lang="en-US" altLang="zh-CN" sz="2000">
                <a:sym typeface="+mn-ea"/>
              </a:rPr>
              <a:t>      </a:t>
            </a:r>
            <a:r>
              <a:rPr sz="2000">
                <a:sym typeface="+mn-ea"/>
              </a:rPr>
              <a:t>4.改变输入电阻和输出电阻</a:t>
            </a:r>
            <a:endParaRPr sz="2000">
              <a:sym typeface="+mn-ea"/>
            </a:endParaRPr>
          </a:p>
          <a:p>
            <a:pPr marL="0" indent="0">
              <a:buNone/>
            </a:pPr>
            <a:r>
              <a:rPr lang="en-US" altLang="zh-CN" sz="2000">
                <a:sym typeface="+mn-ea"/>
              </a:rPr>
              <a:t>     </a:t>
            </a:r>
            <a:r>
              <a:rPr sz="2000">
                <a:sym typeface="+mn-ea"/>
              </a:rPr>
              <a:t>根据不同的反馈类型，负反馈对放大器的输入电阻、输出电阻有不同的影响。</a:t>
            </a:r>
            <a:endParaRPr sz="2000">
              <a:sym typeface="+mn-ea"/>
            </a:endParaRPr>
          </a:p>
          <a:p>
            <a:pPr marL="0" indent="0">
              <a:buNone/>
            </a:pPr>
            <a:r>
              <a:rPr lang="en-US" altLang="zh-CN" sz="2000">
                <a:sym typeface="+mn-ea"/>
              </a:rPr>
              <a:t>     </a:t>
            </a:r>
            <a:r>
              <a:rPr sz="2000">
                <a:sym typeface="+mn-ea"/>
              </a:rPr>
              <a:t>负反馈对输出电阻的影响取决于反馈信号在输出端的取样方式。因电压负反馈可稳定输出电压，具有恒压特性，因此电压负反馈使输出电阻减小。因电流负反馈可稳定输出电流，具有恒流特性，由恒流源特性可知，电流负反馈使输出电阻变大。</a:t>
            </a:r>
            <a:endParaRPr sz="2000">
              <a:sym typeface="+mn-ea"/>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8.3  集成运算放大器的应用</a:t>
            </a:r>
            <a:endParaRPr>
              <a:sym typeface="+mn-ea"/>
            </a:endParaRPr>
          </a:p>
        </p:txBody>
      </p:sp>
      <p:sp>
        <p:nvSpPr>
          <p:cNvPr id="3" name="内容占位符 2"/>
          <p:cNvSpPr>
            <a:spLocks noGrp="1"/>
          </p:cNvSpPr>
          <p:nvPr>
            <p:ph idx="1"/>
          </p:nvPr>
        </p:nvSpPr>
        <p:spPr>
          <a:xfrm>
            <a:off x="669925" y="993140"/>
            <a:ext cx="11080115" cy="1788160"/>
          </a:xfrm>
        </p:spPr>
        <p:txBody>
          <a:bodyPr/>
          <a:p>
            <a:pPr marL="0" indent="0">
              <a:buNone/>
            </a:pPr>
            <a:r>
              <a:rPr lang="en-US" altLang="zh-CN" sz="2000"/>
              <a:t>      </a:t>
            </a:r>
            <a:r>
              <a:rPr lang="zh-CN" altLang="en-US" sz="2000"/>
              <a:t>由集成运算放大器可以组成各种线性和非线性应用电路，如信号运算电路、信号处理电路、信号产生电路和信号变换电路等。本节将介绍集成运放电路和电压比较器电路。</a:t>
            </a:r>
            <a:endParaRPr lang="zh-CN" altLang="en-US" sz="2000"/>
          </a:p>
          <a:p>
            <a:pPr marL="0" indent="0">
              <a:buNone/>
            </a:pPr>
            <a:r>
              <a:rPr lang="en-US" altLang="zh-CN" sz="2000"/>
              <a:t>    </a:t>
            </a:r>
            <a:r>
              <a:rPr lang="zh-CN" altLang="en-US" sz="2000"/>
              <a:t>由于集成运放开环增益很高，所以其构成的基本运算电路均为深度负反馈电路，在两个输入端之间满足“虚短”和“虚断”，以下电路均是根据这一特性进行分析。</a:t>
            </a:r>
            <a:endParaRPr lang="zh-CN" altLang="en-US" sz="2000"/>
          </a:p>
        </p:txBody>
      </p:sp>
      <p:sp>
        <p:nvSpPr>
          <p:cNvPr id="4" name="内容占位符 2"/>
          <p:cNvSpPr>
            <a:spLocks noGrp="1"/>
          </p:cNvSpPr>
          <p:nvPr/>
        </p:nvSpPr>
        <p:spPr>
          <a:xfrm>
            <a:off x="717550" y="2781300"/>
            <a:ext cx="11033125" cy="278193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１</a:t>
            </a:r>
            <a:r>
              <a:rPr lang="en-US" altLang="zh-CN" sz="2000">
                <a:sym typeface="+mn-ea"/>
              </a:rPr>
              <a:t>.</a:t>
            </a:r>
            <a:r>
              <a:rPr sz="2000">
                <a:sym typeface="+mn-ea"/>
              </a:rPr>
              <a:t>集成运放的线性应用</a:t>
            </a:r>
            <a:endParaRPr sz="2000">
              <a:sym typeface="+mn-ea"/>
            </a:endParaRPr>
          </a:p>
          <a:p>
            <a:pPr marL="0" indent="0">
              <a:buNone/>
            </a:pPr>
            <a:r>
              <a:rPr lang="en-US" altLang="zh-CN" sz="2000">
                <a:sym typeface="+mn-ea"/>
              </a:rPr>
              <a:t>   </a:t>
            </a:r>
            <a:r>
              <a:rPr sz="2000">
                <a:sym typeface="+mn-ea"/>
              </a:rPr>
              <a:t>（1）反相比例运算</a:t>
            </a:r>
            <a:endParaRPr sz="2000">
              <a:sym typeface="+mn-ea"/>
            </a:endParaRPr>
          </a:p>
          <a:p>
            <a:pPr marL="0" indent="0">
              <a:buNone/>
            </a:pPr>
            <a:r>
              <a:rPr lang="en-US" altLang="zh-CN" sz="2000">
                <a:sym typeface="+mn-ea"/>
              </a:rPr>
              <a:t>     </a:t>
            </a:r>
            <a:r>
              <a:rPr sz="2000">
                <a:sym typeface="+mn-ea"/>
              </a:rPr>
              <a:t>图8-12所示为反相比例运算电路，输入信号</a:t>
            </a:r>
            <a:r>
              <a:rPr sz="2000" i="1">
                <a:sym typeface="+mn-ea"/>
              </a:rPr>
              <a:t>u</a:t>
            </a:r>
            <a:r>
              <a:rPr sz="2000" baseline="-25000">
                <a:sym typeface="+mn-ea"/>
              </a:rPr>
              <a:t>i</a:t>
            </a:r>
            <a:r>
              <a:rPr sz="2000">
                <a:sym typeface="+mn-ea"/>
              </a:rPr>
              <a:t>通过电阻</a:t>
            </a:r>
            <a:r>
              <a:rPr sz="2000" i="1">
                <a:sym typeface="+mn-ea"/>
              </a:rPr>
              <a:t>R</a:t>
            </a:r>
            <a:r>
              <a:rPr sz="2000" baseline="-25000">
                <a:sym typeface="+mn-ea"/>
              </a:rPr>
              <a:t>1</a:t>
            </a:r>
            <a:r>
              <a:rPr sz="2000">
                <a:sym typeface="+mn-ea"/>
              </a:rPr>
              <a:t>加到集成运放的反相输入端，反馈电阻</a:t>
            </a:r>
            <a:r>
              <a:rPr sz="2000" i="1">
                <a:sym typeface="+mn-ea"/>
              </a:rPr>
              <a:t>R</a:t>
            </a:r>
            <a:r>
              <a:rPr sz="2000" baseline="-25000">
                <a:sym typeface="+mn-ea"/>
              </a:rPr>
              <a:t>F</a:t>
            </a:r>
            <a:r>
              <a:rPr sz="2000">
                <a:sym typeface="+mn-ea"/>
              </a:rPr>
              <a:t>接在输出端和反相输入端之间，构成电压并联负反馈。</a:t>
            </a:r>
            <a:r>
              <a:rPr sz="2000" i="1">
                <a:sym typeface="+mn-ea"/>
              </a:rPr>
              <a:t>R</a:t>
            </a:r>
            <a:r>
              <a:rPr sz="2000" baseline="-25000">
                <a:sym typeface="+mn-ea"/>
              </a:rPr>
              <a:t>2</a:t>
            </a:r>
            <a:r>
              <a:rPr sz="2000">
                <a:sym typeface="+mn-ea"/>
              </a:rPr>
              <a:t>=</a:t>
            </a:r>
            <a:r>
              <a:rPr sz="2000" i="1">
                <a:sym typeface="+mn-ea"/>
              </a:rPr>
              <a:t>R</a:t>
            </a:r>
            <a:r>
              <a:rPr sz="2000" baseline="-25000">
                <a:sym typeface="+mn-ea"/>
              </a:rPr>
              <a:t>1</a:t>
            </a:r>
            <a:r>
              <a:rPr sz="2000">
                <a:sym typeface="+mn-ea"/>
              </a:rPr>
              <a:t>//</a:t>
            </a:r>
            <a:r>
              <a:rPr sz="2000" i="1">
                <a:sym typeface="+mn-ea"/>
              </a:rPr>
              <a:t>R</a:t>
            </a:r>
            <a:r>
              <a:rPr sz="2000" baseline="-25000">
                <a:sym typeface="+mn-ea"/>
              </a:rPr>
              <a:t>F</a:t>
            </a:r>
            <a:r>
              <a:rPr sz="2000">
                <a:sym typeface="+mn-ea"/>
              </a:rPr>
              <a:t>为直流平衡电阻，其作用是保证当</a:t>
            </a:r>
            <a:r>
              <a:rPr sz="2000" i="1">
                <a:sym typeface="+mn-ea"/>
              </a:rPr>
              <a:t>u</a:t>
            </a:r>
            <a:r>
              <a:rPr sz="2000" baseline="-25000">
                <a:sym typeface="+mn-ea"/>
              </a:rPr>
              <a:t>i</a:t>
            </a:r>
            <a:r>
              <a:rPr sz="2000">
                <a:sym typeface="+mn-ea"/>
              </a:rPr>
              <a:t>为零时，</a:t>
            </a:r>
            <a:r>
              <a:rPr sz="2000" i="1">
                <a:sym typeface="+mn-ea"/>
              </a:rPr>
              <a:t>u</a:t>
            </a:r>
            <a:r>
              <a:rPr sz="2000" baseline="-25000">
                <a:sym typeface="+mn-ea"/>
              </a:rPr>
              <a:t>o</a:t>
            </a:r>
            <a:r>
              <a:rPr sz="2000">
                <a:sym typeface="+mn-ea"/>
              </a:rPr>
              <a:t>也为零，从而消除输入偏置电流以及温漂对放大电路的影响。</a:t>
            </a:r>
            <a:endParaRPr sz="2000">
              <a:sym typeface="+mn-ea"/>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8.1  集成运算放大器简介</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8.1.1集成运算放大器的符号、类型及主要参数</a:t>
            </a:r>
            <a:endParaRPr lang="zh-CN" altLang="en-US" sz="2000"/>
          </a:p>
        </p:txBody>
      </p:sp>
      <p:sp>
        <p:nvSpPr>
          <p:cNvPr id="4" name="内容占位符 2"/>
          <p:cNvSpPr>
            <a:spLocks noGrp="1"/>
          </p:cNvSpPr>
          <p:nvPr/>
        </p:nvSpPr>
        <p:spPr>
          <a:xfrm>
            <a:off x="414020" y="1438275"/>
            <a:ext cx="11363960" cy="198564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利用硅平面工艺技术将半导体、电阻、小电容等器件以及它们间的连线集中制作在一块小的半导体芯片上，构成一个具有特定功能的完整电路称为集成电路。</a:t>
            </a:r>
            <a:endParaRPr sz="2000">
              <a:sym typeface="+mn-ea"/>
            </a:endParaRPr>
          </a:p>
          <a:p>
            <a:pPr marL="0" indent="0">
              <a:buNone/>
            </a:pPr>
            <a:r>
              <a:rPr lang="en-US" altLang="zh-CN" sz="2000">
                <a:sym typeface="+mn-ea"/>
              </a:rPr>
              <a:t>      </a:t>
            </a:r>
            <a:r>
              <a:rPr sz="2000">
                <a:sym typeface="+mn-ea"/>
              </a:rPr>
              <a:t>集成运算放大器简称集成运放，它实际上是一个多级直接耦合高电压放大倍数的放大器。</a:t>
            </a:r>
            <a:endParaRPr sz="2000">
              <a:sym typeface="+mn-ea"/>
            </a:endParaRPr>
          </a:p>
          <a:p>
            <a:pPr marL="0" indent="0">
              <a:buNone/>
            </a:pPr>
            <a:r>
              <a:rPr lang="en-US" altLang="zh-CN" sz="2000">
                <a:sym typeface="+mn-ea"/>
              </a:rPr>
              <a:t>      </a:t>
            </a:r>
            <a:r>
              <a:rPr sz="2000">
                <a:sym typeface="+mn-ea"/>
              </a:rPr>
              <a:t>集成运放一般包括输入级、中间级、输出级和偏置电路四个部分，如图8-2所示。</a:t>
            </a:r>
            <a:endParaRPr sz="2000">
              <a:sym typeface="+mn-ea"/>
            </a:endParaRPr>
          </a:p>
          <a:p>
            <a:endParaRPr sz="2000">
              <a:sym typeface="+mn-ea"/>
            </a:endParaRPr>
          </a:p>
        </p:txBody>
      </p:sp>
      <p:pic>
        <p:nvPicPr>
          <p:cNvPr id="5" name="图片 4"/>
          <p:cNvPicPr>
            <a:picLocks noChangeAspect="1"/>
          </p:cNvPicPr>
          <p:nvPr/>
        </p:nvPicPr>
        <p:blipFill>
          <a:blip r:embed="rId1"/>
          <a:stretch>
            <a:fillRect/>
          </a:stretch>
        </p:blipFill>
        <p:spPr>
          <a:xfrm>
            <a:off x="3171825" y="3423920"/>
            <a:ext cx="6497955" cy="2391410"/>
          </a:xfrm>
          <a:prstGeom prst="rect">
            <a:avLst/>
          </a:prstGeom>
        </p:spPr>
      </p:pic>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73744865" name="组合 1073744864"/>
          <p:cNvGrpSpPr/>
          <p:nvPr/>
        </p:nvGrpSpPr>
        <p:grpSpPr>
          <a:xfrm>
            <a:off x="3909060" y="1337945"/>
            <a:ext cx="4002405" cy="3273425"/>
            <a:chOff x="3960" y="1752"/>
            <a:chExt cx="3192" cy="2946"/>
          </a:xfrm>
        </p:grpSpPr>
        <p:sp>
          <p:nvSpPr>
            <p:cNvPr id="1073744866" name="文本框 1073744865"/>
            <p:cNvSpPr txBox="1"/>
            <p:nvPr/>
          </p:nvSpPr>
          <p:spPr>
            <a:xfrm>
              <a:off x="4152" y="4116"/>
              <a:ext cx="2700" cy="582"/>
            </a:xfrm>
            <a:prstGeom prst="rect">
              <a:avLst/>
            </a:prstGeom>
            <a:noFill/>
            <a:ln w="9525">
              <a:noFill/>
            </a:ln>
          </p:spPr>
          <p:txBody>
            <a:bodyPr wrap="square"/>
            <a:p>
              <a:r>
                <a:rPr lang="zh-CN" altLang="en-US"/>
                <a:t>图8-12      反相比例运算电路</a:t>
              </a:r>
              <a:endParaRPr lang="zh-CN" altLang="en-US"/>
            </a:p>
            <a:p>
              <a:endParaRPr lang="zh-CN" altLang="en-US"/>
            </a:p>
          </p:txBody>
        </p:sp>
        <p:grpSp>
          <p:nvGrpSpPr>
            <p:cNvPr id="1073744867" name="组合 1073744866"/>
            <p:cNvGrpSpPr/>
            <p:nvPr/>
          </p:nvGrpSpPr>
          <p:grpSpPr>
            <a:xfrm>
              <a:off x="3960" y="1752"/>
              <a:ext cx="3192" cy="2316"/>
              <a:chOff x="7168" y="8985"/>
              <a:chExt cx="3192" cy="2316"/>
            </a:xfrm>
          </p:grpSpPr>
          <p:sp>
            <p:nvSpPr>
              <p:cNvPr id="1073744868" name="文本框 1073744867"/>
              <p:cNvSpPr txBox="1"/>
              <p:nvPr/>
            </p:nvSpPr>
            <p:spPr>
              <a:xfrm>
                <a:off x="9814" y="9963"/>
                <a:ext cx="546" cy="513"/>
              </a:xfrm>
              <a:prstGeom prst="rect">
                <a:avLst/>
              </a:prstGeom>
              <a:noFill/>
              <a:ln w="9525">
                <a:noFill/>
              </a:ln>
            </p:spPr>
            <p:txBody>
              <a:bodyPr wrap="square"/>
              <a:p>
                <a:r>
                  <a:rPr lang="zh-CN" altLang="en-US"/>
                  <a:t>uo</a:t>
                </a:r>
                <a:endParaRPr lang="zh-CN" altLang="en-US"/>
              </a:p>
              <a:p>
                <a:endParaRPr lang="zh-CN" altLang="en-US"/>
              </a:p>
            </p:txBody>
          </p:sp>
          <p:sp>
            <p:nvSpPr>
              <p:cNvPr id="1073744869" name="矩形 1073744868"/>
              <p:cNvSpPr/>
              <p:nvPr/>
            </p:nvSpPr>
            <p:spPr>
              <a:xfrm>
                <a:off x="8508" y="9753"/>
                <a:ext cx="710" cy="98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870" name="直接连接符 1073744869"/>
              <p:cNvSpPr/>
              <p:nvPr/>
            </p:nvSpPr>
            <p:spPr>
              <a:xfrm>
                <a:off x="7588" y="10092"/>
                <a:ext cx="927" cy="0"/>
              </a:xfrm>
              <a:prstGeom prst="line">
                <a:avLst/>
              </a:prstGeom>
              <a:ln w="9525" cap="flat" cmpd="sng">
                <a:solidFill>
                  <a:srgbClr val="000000"/>
                </a:solidFill>
                <a:prstDash val="solid"/>
                <a:headEnd type="none" w="med" len="med"/>
                <a:tailEnd type="none" w="med" len="med"/>
              </a:ln>
            </p:spPr>
          </p:sp>
          <p:sp>
            <p:nvSpPr>
              <p:cNvPr id="1073744871" name="直接连接符 1073744870"/>
              <p:cNvSpPr/>
              <p:nvPr/>
            </p:nvSpPr>
            <p:spPr>
              <a:xfrm flipV="1">
                <a:off x="8170" y="9439"/>
                <a:ext cx="0" cy="660"/>
              </a:xfrm>
              <a:prstGeom prst="line">
                <a:avLst/>
              </a:prstGeom>
              <a:ln w="9525" cap="flat" cmpd="sng">
                <a:solidFill>
                  <a:srgbClr val="000000"/>
                </a:solidFill>
                <a:prstDash val="solid"/>
                <a:headEnd type="none" w="med" len="med"/>
                <a:tailEnd type="none" w="med" len="med"/>
              </a:ln>
            </p:spPr>
          </p:sp>
          <p:sp>
            <p:nvSpPr>
              <p:cNvPr id="1073744872" name="直接连接符 1073744871"/>
              <p:cNvSpPr/>
              <p:nvPr/>
            </p:nvSpPr>
            <p:spPr>
              <a:xfrm>
                <a:off x="8170" y="9439"/>
                <a:ext cx="1326" cy="0"/>
              </a:xfrm>
              <a:prstGeom prst="line">
                <a:avLst/>
              </a:prstGeom>
              <a:ln w="9525" cap="flat" cmpd="sng">
                <a:solidFill>
                  <a:srgbClr val="000000"/>
                </a:solidFill>
                <a:prstDash val="solid"/>
                <a:headEnd type="none" w="med" len="med"/>
                <a:tailEnd type="none" w="med" len="med"/>
              </a:ln>
            </p:spPr>
          </p:sp>
          <p:sp>
            <p:nvSpPr>
              <p:cNvPr id="1073744873" name="直接连接符 1073744872"/>
              <p:cNvSpPr/>
              <p:nvPr/>
            </p:nvSpPr>
            <p:spPr>
              <a:xfrm>
                <a:off x="9496" y="9439"/>
                <a:ext cx="0" cy="792"/>
              </a:xfrm>
              <a:prstGeom prst="line">
                <a:avLst/>
              </a:prstGeom>
              <a:ln w="9525" cap="flat" cmpd="sng">
                <a:solidFill>
                  <a:srgbClr val="000000"/>
                </a:solidFill>
                <a:prstDash val="solid"/>
                <a:headEnd type="none" w="med" len="med"/>
                <a:tailEnd type="none" w="med" len="med"/>
              </a:ln>
            </p:spPr>
          </p:sp>
          <p:sp>
            <p:nvSpPr>
              <p:cNvPr id="1073744874" name="直接连接符 1073744873"/>
              <p:cNvSpPr/>
              <p:nvPr/>
            </p:nvSpPr>
            <p:spPr>
              <a:xfrm>
                <a:off x="9221" y="10231"/>
                <a:ext cx="693" cy="0"/>
              </a:xfrm>
              <a:prstGeom prst="line">
                <a:avLst/>
              </a:prstGeom>
              <a:ln w="9525" cap="flat" cmpd="sng">
                <a:solidFill>
                  <a:srgbClr val="000000"/>
                </a:solidFill>
                <a:prstDash val="solid"/>
                <a:headEnd type="none" w="med" len="med"/>
                <a:tailEnd type="none" w="med" len="med"/>
              </a:ln>
            </p:spPr>
          </p:sp>
          <p:sp>
            <p:nvSpPr>
              <p:cNvPr id="1073744875" name="直接连接符 1073744874"/>
              <p:cNvSpPr/>
              <p:nvPr/>
            </p:nvSpPr>
            <p:spPr>
              <a:xfrm>
                <a:off x="8220" y="10539"/>
                <a:ext cx="298" cy="0"/>
              </a:xfrm>
              <a:prstGeom prst="line">
                <a:avLst/>
              </a:prstGeom>
              <a:ln w="9525" cap="flat" cmpd="sng">
                <a:solidFill>
                  <a:srgbClr val="000000"/>
                </a:solidFill>
                <a:prstDash val="solid"/>
                <a:headEnd type="none" w="med" len="med"/>
                <a:tailEnd type="none" w="med" len="med"/>
              </a:ln>
            </p:spPr>
          </p:sp>
          <p:sp>
            <p:nvSpPr>
              <p:cNvPr id="1073744876" name="直接连接符 1073744875"/>
              <p:cNvSpPr/>
              <p:nvPr/>
            </p:nvSpPr>
            <p:spPr>
              <a:xfrm>
                <a:off x="8220" y="10539"/>
                <a:ext cx="0" cy="616"/>
              </a:xfrm>
              <a:prstGeom prst="line">
                <a:avLst/>
              </a:prstGeom>
              <a:ln w="9525" cap="flat" cmpd="sng">
                <a:solidFill>
                  <a:srgbClr val="000000"/>
                </a:solidFill>
                <a:prstDash val="solid"/>
                <a:headEnd type="none" w="med" len="med"/>
                <a:tailEnd type="none" w="med" len="med"/>
              </a:ln>
            </p:spPr>
          </p:sp>
          <p:sp>
            <p:nvSpPr>
              <p:cNvPr id="1073744877" name="直接连接符 1073744876"/>
              <p:cNvSpPr/>
              <p:nvPr/>
            </p:nvSpPr>
            <p:spPr>
              <a:xfrm>
                <a:off x="8137" y="11155"/>
                <a:ext cx="165" cy="0"/>
              </a:xfrm>
              <a:prstGeom prst="line">
                <a:avLst/>
              </a:prstGeom>
              <a:ln w="9525" cap="flat" cmpd="sng">
                <a:solidFill>
                  <a:srgbClr val="000000"/>
                </a:solidFill>
                <a:prstDash val="solid"/>
                <a:headEnd type="none" w="med" len="med"/>
                <a:tailEnd type="none" w="med" len="med"/>
              </a:ln>
            </p:spPr>
          </p:sp>
          <p:sp>
            <p:nvSpPr>
              <p:cNvPr id="1073744878" name="直接连接符 1073744877"/>
              <p:cNvSpPr/>
              <p:nvPr/>
            </p:nvSpPr>
            <p:spPr>
              <a:xfrm>
                <a:off x="8574" y="10099"/>
                <a:ext cx="121" cy="0"/>
              </a:xfrm>
              <a:prstGeom prst="line">
                <a:avLst/>
              </a:prstGeom>
              <a:ln w="9525" cap="flat" cmpd="sng">
                <a:solidFill>
                  <a:srgbClr val="000000"/>
                </a:solidFill>
                <a:prstDash val="solid"/>
                <a:headEnd type="none" w="med" len="med"/>
                <a:tailEnd type="none" w="med" len="med"/>
              </a:ln>
            </p:spPr>
          </p:sp>
          <p:sp>
            <p:nvSpPr>
              <p:cNvPr id="1073744879" name="矩形 1073744878"/>
              <p:cNvSpPr/>
              <p:nvPr/>
            </p:nvSpPr>
            <p:spPr>
              <a:xfrm>
                <a:off x="7720" y="10044"/>
                <a:ext cx="341" cy="99"/>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880" name="矩形 1073744879"/>
              <p:cNvSpPr/>
              <p:nvPr/>
            </p:nvSpPr>
            <p:spPr>
              <a:xfrm>
                <a:off x="8616" y="9373"/>
                <a:ext cx="407" cy="121"/>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881" name="直接连接符 1073744880"/>
              <p:cNvSpPr/>
              <p:nvPr/>
            </p:nvSpPr>
            <p:spPr>
              <a:xfrm>
                <a:off x="7696" y="9951"/>
                <a:ext cx="390" cy="0"/>
              </a:xfrm>
              <a:prstGeom prst="line">
                <a:avLst/>
              </a:prstGeom>
              <a:ln w="9525" cap="flat" cmpd="sng">
                <a:solidFill>
                  <a:srgbClr val="000000"/>
                </a:solidFill>
                <a:prstDash val="solid"/>
                <a:headEnd type="none" w="med" len="med"/>
                <a:tailEnd type="stealth" w="sm" len="med"/>
              </a:ln>
            </p:spPr>
          </p:sp>
          <p:sp>
            <p:nvSpPr>
              <p:cNvPr id="1073744882" name="直接连接符 1073744881"/>
              <p:cNvSpPr/>
              <p:nvPr/>
            </p:nvSpPr>
            <p:spPr>
              <a:xfrm>
                <a:off x="8134" y="9351"/>
                <a:ext cx="462" cy="0"/>
              </a:xfrm>
              <a:prstGeom prst="line">
                <a:avLst/>
              </a:prstGeom>
              <a:ln w="9525" cap="flat" cmpd="sng">
                <a:solidFill>
                  <a:srgbClr val="000000"/>
                </a:solidFill>
                <a:prstDash val="solid"/>
                <a:headEnd type="none" w="med" len="med"/>
                <a:tailEnd type="stealth" w="sm" len="med"/>
              </a:ln>
            </p:spPr>
          </p:sp>
          <p:sp>
            <p:nvSpPr>
              <p:cNvPr id="1073744883" name="矩形 1073744882"/>
              <p:cNvSpPr/>
              <p:nvPr/>
            </p:nvSpPr>
            <p:spPr>
              <a:xfrm>
                <a:off x="8160" y="10693"/>
                <a:ext cx="106" cy="34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884" name="等腰三角形 1073744883"/>
              <p:cNvSpPr/>
              <p:nvPr/>
            </p:nvSpPr>
            <p:spPr>
              <a:xfrm rot="5400000">
                <a:off x="8694" y="9767"/>
                <a:ext cx="143"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885" name="文本框 1073744884"/>
              <p:cNvSpPr txBox="1"/>
              <p:nvPr/>
            </p:nvSpPr>
            <p:spPr>
              <a:xfrm>
                <a:off x="8761" y="9659"/>
                <a:ext cx="561" cy="374"/>
              </a:xfrm>
              <a:prstGeom prst="rect">
                <a:avLst/>
              </a:prstGeom>
              <a:noFill/>
              <a:ln w="9525">
                <a:noFill/>
              </a:ln>
            </p:spPr>
            <p:txBody>
              <a:bodyPr wrap="square"/>
              <a:p>
                <a:r>
                  <a:rPr lang="zh-CN" altLang="en-US"/>
                  <a:t>∞</a:t>
                </a:r>
                <a:endParaRPr lang="zh-CN" altLang="en-US"/>
              </a:p>
              <a:p>
                <a:endParaRPr lang="zh-CN" altLang="en-US"/>
              </a:p>
            </p:txBody>
          </p:sp>
          <p:sp>
            <p:nvSpPr>
              <p:cNvPr id="1073744886" name="文本框 1073744885"/>
              <p:cNvSpPr txBox="1"/>
              <p:nvPr/>
            </p:nvSpPr>
            <p:spPr>
              <a:xfrm>
                <a:off x="7516" y="9567"/>
                <a:ext cx="655" cy="612"/>
              </a:xfrm>
              <a:prstGeom prst="rect">
                <a:avLst/>
              </a:prstGeom>
              <a:noFill/>
              <a:ln w="9525">
                <a:noFill/>
              </a:ln>
            </p:spPr>
            <p:txBody>
              <a:bodyPr wrap="square"/>
              <a:p>
                <a:r>
                  <a:rPr lang="zh-CN" altLang="en-US"/>
                  <a:t>i1</a:t>
                </a:r>
                <a:endParaRPr lang="zh-CN" altLang="en-US"/>
              </a:p>
              <a:p>
                <a:endParaRPr lang="zh-CN" altLang="en-US"/>
              </a:p>
            </p:txBody>
          </p:sp>
          <p:sp>
            <p:nvSpPr>
              <p:cNvPr id="1073744887" name="文本框 1073744886"/>
              <p:cNvSpPr txBox="1"/>
              <p:nvPr/>
            </p:nvSpPr>
            <p:spPr>
              <a:xfrm>
                <a:off x="7168" y="9855"/>
                <a:ext cx="726" cy="513"/>
              </a:xfrm>
              <a:prstGeom prst="rect">
                <a:avLst/>
              </a:prstGeom>
              <a:noFill/>
              <a:ln w="9525">
                <a:noFill/>
              </a:ln>
            </p:spPr>
            <p:txBody>
              <a:bodyPr wrap="square"/>
              <a:p>
                <a:r>
                  <a:rPr lang="zh-CN" altLang="en-US"/>
                  <a:t>ui</a:t>
                </a:r>
                <a:endParaRPr lang="zh-CN" altLang="en-US"/>
              </a:p>
              <a:p>
                <a:endParaRPr lang="zh-CN" altLang="en-US"/>
              </a:p>
            </p:txBody>
          </p:sp>
          <p:sp>
            <p:nvSpPr>
              <p:cNvPr id="1073744888" name="文本框 1073744887"/>
              <p:cNvSpPr txBox="1"/>
              <p:nvPr/>
            </p:nvSpPr>
            <p:spPr>
              <a:xfrm>
                <a:off x="7972" y="8985"/>
                <a:ext cx="655" cy="612"/>
              </a:xfrm>
              <a:prstGeom prst="rect">
                <a:avLst/>
              </a:prstGeom>
              <a:noFill/>
              <a:ln w="9525">
                <a:noFill/>
              </a:ln>
            </p:spPr>
            <p:txBody>
              <a:bodyPr wrap="square"/>
              <a:p>
                <a:r>
                  <a:rPr lang="zh-CN" altLang="en-US"/>
                  <a:t>if</a:t>
                </a:r>
                <a:endParaRPr lang="zh-CN" altLang="en-US"/>
              </a:p>
              <a:p>
                <a:endParaRPr lang="zh-CN" altLang="en-US"/>
              </a:p>
            </p:txBody>
          </p:sp>
          <p:sp>
            <p:nvSpPr>
              <p:cNvPr id="1073744889" name="文本框 1073744888"/>
              <p:cNvSpPr txBox="1"/>
              <p:nvPr/>
            </p:nvSpPr>
            <p:spPr>
              <a:xfrm>
                <a:off x="7696" y="9999"/>
                <a:ext cx="644" cy="612"/>
              </a:xfrm>
              <a:prstGeom prst="rect">
                <a:avLst/>
              </a:prstGeom>
              <a:noFill/>
              <a:ln w="9525">
                <a:noFill/>
              </a:ln>
            </p:spPr>
            <p:txBody>
              <a:bodyPr wrap="square"/>
              <a:p>
                <a:endParaRPr lang="zh-CN" altLang="en-US"/>
              </a:p>
              <a:p>
                <a:r>
                  <a:rPr lang="en-US" altLang="zh-CN" i="1"/>
                  <a:t>R</a:t>
                </a:r>
                <a:r>
                  <a:rPr lang="en-US" altLang="zh-CN"/>
                  <a:t>1</a:t>
                </a:r>
                <a:endParaRPr lang="zh-CN" altLang="en-US"/>
              </a:p>
              <a:p>
                <a:endParaRPr lang="zh-CN" altLang="en-US"/>
              </a:p>
            </p:txBody>
          </p:sp>
          <p:sp>
            <p:nvSpPr>
              <p:cNvPr id="1073744890" name="文本框 1073744889"/>
              <p:cNvSpPr txBox="1"/>
              <p:nvPr/>
            </p:nvSpPr>
            <p:spPr>
              <a:xfrm>
                <a:off x="7796" y="10689"/>
                <a:ext cx="644" cy="612"/>
              </a:xfrm>
              <a:prstGeom prst="rect">
                <a:avLst/>
              </a:prstGeom>
              <a:noFill/>
              <a:ln w="9525">
                <a:noFill/>
              </a:ln>
            </p:spPr>
            <p:txBody>
              <a:bodyPr wrap="square"/>
              <a:p>
                <a:r>
                  <a:rPr lang="zh-CN" altLang="en-US"/>
                  <a:t>R2</a:t>
                </a:r>
                <a:endParaRPr lang="zh-CN" altLang="en-US"/>
              </a:p>
              <a:p>
                <a:endParaRPr lang="zh-CN" altLang="en-US"/>
              </a:p>
            </p:txBody>
          </p:sp>
          <p:sp>
            <p:nvSpPr>
              <p:cNvPr id="1073744891" name="文本框 1073744890"/>
              <p:cNvSpPr txBox="1"/>
              <p:nvPr/>
            </p:nvSpPr>
            <p:spPr>
              <a:xfrm>
                <a:off x="8576" y="9021"/>
                <a:ext cx="644" cy="612"/>
              </a:xfrm>
              <a:prstGeom prst="rect">
                <a:avLst/>
              </a:prstGeom>
              <a:noFill/>
              <a:ln w="9525">
                <a:noFill/>
              </a:ln>
            </p:spPr>
            <p:txBody>
              <a:bodyPr wrap="square"/>
              <a:p>
                <a:r>
                  <a:rPr lang="zh-CN" altLang="en-US" i="1"/>
                  <a:t>R</a:t>
                </a:r>
                <a:r>
                  <a:rPr lang="zh-CN" altLang="en-US" baseline="-25000"/>
                  <a:t>F</a:t>
                </a:r>
                <a:endParaRPr lang="zh-CN" altLang="en-US"/>
              </a:p>
              <a:p>
                <a:endParaRPr lang="zh-CN" altLang="en-US"/>
              </a:p>
            </p:txBody>
          </p:sp>
          <p:sp>
            <p:nvSpPr>
              <p:cNvPr id="1073744892" name="椭圆 1073744891"/>
              <p:cNvSpPr/>
              <p:nvPr/>
            </p:nvSpPr>
            <p:spPr>
              <a:xfrm>
                <a:off x="9880" y="10197"/>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893" name="椭圆 1073744892"/>
              <p:cNvSpPr/>
              <p:nvPr/>
            </p:nvSpPr>
            <p:spPr>
              <a:xfrm>
                <a:off x="7540" y="10071"/>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894" name="直接连接符 1073744893"/>
              <p:cNvSpPr/>
              <p:nvPr/>
            </p:nvSpPr>
            <p:spPr>
              <a:xfrm>
                <a:off x="8248" y="10047"/>
                <a:ext cx="222" cy="0"/>
              </a:xfrm>
              <a:prstGeom prst="line">
                <a:avLst/>
              </a:prstGeom>
              <a:ln w="9525" cap="flat" cmpd="sng">
                <a:solidFill>
                  <a:srgbClr val="000000"/>
                </a:solidFill>
                <a:prstDash val="solid"/>
                <a:headEnd type="none" w="med" len="med"/>
                <a:tailEnd type="stealth" w="sm" len="med"/>
              </a:ln>
            </p:spPr>
          </p:sp>
          <p:sp>
            <p:nvSpPr>
              <p:cNvPr id="1073744895" name="直接连接符 1073744894"/>
              <p:cNvSpPr/>
              <p:nvPr/>
            </p:nvSpPr>
            <p:spPr>
              <a:xfrm>
                <a:off x="8260" y="10455"/>
                <a:ext cx="222" cy="0"/>
              </a:xfrm>
              <a:prstGeom prst="line">
                <a:avLst/>
              </a:prstGeom>
              <a:ln w="9525" cap="flat" cmpd="sng">
                <a:solidFill>
                  <a:srgbClr val="000000"/>
                </a:solidFill>
                <a:prstDash val="solid"/>
                <a:headEnd type="none" w="med" len="med"/>
                <a:tailEnd type="stealth" w="sm" len="med"/>
              </a:ln>
            </p:spPr>
          </p:sp>
          <p:sp>
            <p:nvSpPr>
              <p:cNvPr id="1073744896" name="文本框 1073744895"/>
              <p:cNvSpPr txBox="1"/>
              <p:nvPr/>
            </p:nvSpPr>
            <p:spPr>
              <a:xfrm>
                <a:off x="8128" y="9656"/>
                <a:ext cx="655" cy="612"/>
              </a:xfrm>
              <a:prstGeom prst="rect">
                <a:avLst/>
              </a:prstGeom>
              <a:noFill/>
              <a:ln w="9525">
                <a:noFill/>
              </a:ln>
            </p:spPr>
            <p:txBody>
              <a:bodyPr wrap="square"/>
              <a:p>
                <a:r>
                  <a:rPr lang="zh-CN" altLang="en-US"/>
                  <a:t>i-</a:t>
                </a:r>
                <a:endParaRPr lang="zh-CN" altLang="en-US"/>
              </a:p>
              <a:p>
                <a:endParaRPr lang="zh-CN" altLang="en-US"/>
              </a:p>
            </p:txBody>
          </p:sp>
          <p:sp>
            <p:nvSpPr>
              <p:cNvPr id="1073744897" name="文本框 1073744896"/>
              <p:cNvSpPr txBox="1"/>
              <p:nvPr/>
            </p:nvSpPr>
            <p:spPr>
              <a:xfrm>
                <a:off x="8086" y="10077"/>
                <a:ext cx="655" cy="612"/>
              </a:xfrm>
              <a:prstGeom prst="rect">
                <a:avLst/>
              </a:prstGeom>
              <a:noFill/>
              <a:ln w="9525">
                <a:noFill/>
              </a:ln>
            </p:spPr>
            <p:txBody>
              <a:bodyPr wrap="square"/>
              <a:p>
                <a:r>
                  <a:rPr lang="zh-CN" altLang="en-US"/>
                  <a:t>i+</a:t>
                </a:r>
                <a:endParaRPr lang="zh-CN" altLang="en-US"/>
              </a:p>
              <a:p>
                <a:endParaRPr lang="zh-CN" altLang="en-US"/>
              </a:p>
            </p:txBody>
          </p:sp>
          <p:sp>
            <p:nvSpPr>
              <p:cNvPr id="1073744898" name="文本框 1073744897"/>
              <p:cNvSpPr txBox="1"/>
              <p:nvPr/>
            </p:nvSpPr>
            <p:spPr>
              <a:xfrm>
                <a:off x="8938" y="9999"/>
                <a:ext cx="462" cy="498"/>
              </a:xfrm>
              <a:prstGeom prst="rect">
                <a:avLst/>
              </a:prstGeom>
              <a:noFill/>
              <a:ln w="9525">
                <a:noFill/>
              </a:ln>
            </p:spPr>
            <p:txBody>
              <a:bodyPr wrap="square"/>
              <a:p>
                <a:r>
                  <a:rPr lang="zh-CN" altLang="en-US"/>
                  <a:t>+</a:t>
                </a:r>
                <a:endParaRPr lang="zh-CN" altLang="en-US"/>
              </a:p>
              <a:p>
                <a:endParaRPr lang="zh-CN" altLang="en-US"/>
              </a:p>
            </p:txBody>
          </p:sp>
          <p:sp>
            <p:nvSpPr>
              <p:cNvPr id="1073744899" name="文本框 1073744898"/>
              <p:cNvSpPr txBox="1"/>
              <p:nvPr/>
            </p:nvSpPr>
            <p:spPr>
              <a:xfrm>
                <a:off x="8440" y="10311"/>
                <a:ext cx="462" cy="498"/>
              </a:xfrm>
              <a:prstGeom prst="rect">
                <a:avLst/>
              </a:prstGeom>
              <a:noFill/>
              <a:ln w="9525">
                <a:noFill/>
              </a:ln>
            </p:spPr>
            <p:txBody>
              <a:bodyPr wrap="square"/>
              <a:p>
                <a:r>
                  <a:rPr lang="zh-CN" altLang="en-US"/>
                  <a:t>+</a:t>
                </a:r>
                <a:endParaRPr lang="zh-CN" altLang="en-US"/>
              </a:p>
              <a:p>
                <a:endParaRPr lang="zh-CN" altLang="en-US"/>
              </a:p>
            </p:txBody>
          </p:sp>
          <p:sp>
            <p:nvSpPr>
              <p:cNvPr id="1073744900" name="文本框 1073744899"/>
              <p:cNvSpPr txBox="1"/>
              <p:nvPr/>
            </p:nvSpPr>
            <p:spPr>
              <a:xfrm>
                <a:off x="7972" y="10308"/>
                <a:ext cx="510" cy="462"/>
              </a:xfrm>
              <a:prstGeom prst="rect">
                <a:avLst/>
              </a:prstGeom>
              <a:noFill/>
              <a:ln w="9525">
                <a:noFill/>
              </a:ln>
            </p:spPr>
            <p:txBody>
              <a:bodyPr wrap="square"/>
              <a:p>
                <a:r>
                  <a:rPr lang="zh-CN" altLang="en-US"/>
                  <a:t>A</a:t>
                </a:r>
                <a:endParaRPr lang="zh-CN" altLang="en-US"/>
              </a:p>
              <a:p>
                <a:endParaRPr lang="zh-CN" altLang="en-US"/>
              </a:p>
            </p:txBody>
          </p:sp>
        </p:grpSp>
      </p:gr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8.3  集成运算放大器的应用</a:t>
            </a:r>
            <a:endParaRPr>
              <a:sym typeface="+mn-ea"/>
            </a:endParaRPr>
          </a:p>
        </p:txBody>
      </p:sp>
      <p:sp>
        <p:nvSpPr>
          <p:cNvPr id="3" name="内容占位符 2"/>
          <p:cNvSpPr>
            <a:spLocks noGrp="1"/>
          </p:cNvSpPr>
          <p:nvPr>
            <p:ph idx="1"/>
          </p:nvPr>
        </p:nvSpPr>
        <p:spPr>
          <a:xfrm>
            <a:off x="669925" y="993140"/>
            <a:ext cx="11080115" cy="4952365"/>
          </a:xfrm>
        </p:spPr>
        <p:txBody>
          <a:bodyPr/>
          <a:p>
            <a:pPr marL="0" indent="0">
              <a:buNone/>
            </a:pPr>
            <a:r>
              <a:rPr lang="en-US" altLang="zh-CN" sz="2000"/>
              <a:t>     </a:t>
            </a:r>
            <a:r>
              <a:rPr lang="zh-CN" altLang="en-US" sz="2000"/>
              <a:t>根据“虚断”的概念，可得：</a:t>
            </a:r>
            <a:endParaRPr lang="zh-CN" altLang="en-US" sz="2000"/>
          </a:p>
          <a:p>
            <a:endParaRPr lang="zh-CN" altLang="en-US" sz="2000"/>
          </a:p>
          <a:p>
            <a:pPr marL="0" indent="0">
              <a:buNone/>
            </a:pPr>
            <a:r>
              <a:rPr lang="en-US" altLang="zh-CN" sz="2000"/>
              <a:t>     </a:t>
            </a:r>
            <a:r>
              <a:rPr lang="zh-CN" altLang="en-US" sz="2000"/>
              <a:t>当</a:t>
            </a:r>
            <a:r>
              <a:rPr lang="zh-CN" altLang="en-US" sz="2000" i="1"/>
              <a:t>R</a:t>
            </a:r>
            <a:r>
              <a:rPr lang="zh-CN" altLang="en-US" sz="2000" baseline="-25000"/>
              <a:t>1</a:t>
            </a:r>
            <a:r>
              <a:rPr lang="zh-CN" altLang="en-US" sz="2000"/>
              <a:t>= </a:t>
            </a:r>
            <a:r>
              <a:rPr lang="zh-CN" altLang="en-US" sz="2000" i="1"/>
              <a:t>R</a:t>
            </a:r>
            <a:r>
              <a:rPr lang="zh-CN" altLang="en-US" sz="2000" baseline="-25000"/>
              <a:t>F</a:t>
            </a:r>
            <a:r>
              <a:rPr lang="zh-CN" altLang="en-US" sz="2000"/>
              <a:t> =</a:t>
            </a:r>
            <a:r>
              <a:rPr lang="zh-CN" altLang="en-US" sz="2000" i="1"/>
              <a:t>R</a:t>
            </a:r>
            <a:r>
              <a:rPr lang="zh-CN" altLang="en-US" sz="2000"/>
              <a:t>时，                        ，即输出电压与输入电压大小相等、相位相反，图8-12所对应的电路则称为反相器。</a:t>
            </a:r>
            <a:endParaRPr lang="zh-CN" altLang="en-US" sz="2000"/>
          </a:p>
          <a:p>
            <a:pPr marL="0" indent="0">
              <a:buNone/>
            </a:pPr>
            <a:r>
              <a:rPr lang="en-US" altLang="zh-CN" sz="2000"/>
              <a:t>    </a:t>
            </a:r>
            <a:r>
              <a:rPr lang="zh-CN" altLang="en-US" sz="2000"/>
              <a:t>（2）同相比例运算电路</a:t>
            </a:r>
            <a:endParaRPr lang="zh-CN" altLang="en-US" sz="2000"/>
          </a:p>
          <a:p>
            <a:pPr marL="0" indent="0">
              <a:buNone/>
            </a:pPr>
            <a:r>
              <a:rPr lang="en-US" altLang="zh-CN" sz="2000"/>
              <a:t>      </a:t>
            </a:r>
            <a:r>
              <a:rPr lang="zh-CN" altLang="en-US" sz="2000"/>
              <a:t>图8-13所示为同相比例运算电路，输入信号</a:t>
            </a:r>
            <a:r>
              <a:rPr lang="zh-CN" altLang="en-US" sz="2000" i="1"/>
              <a:t>u</a:t>
            </a:r>
            <a:r>
              <a:rPr lang="zh-CN" altLang="en-US" sz="2000" baseline="-25000"/>
              <a:t>i</a:t>
            </a:r>
            <a:r>
              <a:rPr lang="zh-CN" altLang="en-US" sz="2000"/>
              <a:t>通过电阻</a:t>
            </a:r>
            <a:r>
              <a:rPr lang="zh-CN" altLang="en-US" sz="2000" i="1"/>
              <a:t>R</a:t>
            </a:r>
            <a:r>
              <a:rPr lang="zh-CN" altLang="en-US" sz="2000" baseline="-25000"/>
              <a:t>2</a:t>
            </a:r>
            <a:r>
              <a:rPr lang="zh-CN" altLang="en-US" sz="2000"/>
              <a:t>加到集成运放的同相输入端，反馈电阻</a:t>
            </a:r>
            <a:r>
              <a:rPr lang="zh-CN" altLang="en-US" sz="2000" i="1"/>
              <a:t>R</a:t>
            </a:r>
            <a:r>
              <a:rPr lang="zh-CN" altLang="en-US" sz="2000" baseline="-25000"/>
              <a:t>F</a:t>
            </a:r>
            <a:r>
              <a:rPr lang="zh-CN" altLang="en-US" sz="2000"/>
              <a:t>接在输出端和反相输入端之间，构成电压串联负反馈。</a:t>
            </a:r>
            <a:r>
              <a:rPr lang="zh-CN" altLang="en-US" sz="2000" i="1"/>
              <a:t>R</a:t>
            </a:r>
            <a:r>
              <a:rPr lang="zh-CN" altLang="en-US" sz="2000" baseline="-25000"/>
              <a:t>2</a:t>
            </a:r>
            <a:r>
              <a:rPr lang="zh-CN" altLang="en-US" sz="2000"/>
              <a:t>为直流平衡电阻，满足</a:t>
            </a:r>
            <a:r>
              <a:rPr lang="zh-CN" altLang="en-US" sz="2000" i="1"/>
              <a:t>R</a:t>
            </a:r>
            <a:r>
              <a:rPr lang="zh-CN" altLang="en-US" sz="2000" baseline="-25000"/>
              <a:t>2</a:t>
            </a:r>
            <a:r>
              <a:rPr lang="zh-CN" altLang="en-US" sz="2000"/>
              <a:t>=</a:t>
            </a:r>
            <a:r>
              <a:rPr lang="zh-CN" altLang="en-US" sz="2000" i="1"/>
              <a:t>R</a:t>
            </a:r>
            <a:r>
              <a:rPr lang="zh-CN" altLang="en-US" sz="2000" baseline="-25000"/>
              <a:t>1</a:t>
            </a:r>
            <a:r>
              <a:rPr lang="zh-CN" altLang="en-US" sz="2000"/>
              <a:t>//</a:t>
            </a:r>
            <a:r>
              <a:rPr lang="zh-CN" altLang="en-US" sz="2000" i="1"/>
              <a:t>R</a:t>
            </a:r>
            <a:r>
              <a:rPr lang="zh-CN" altLang="en-US" sz="2000" baseline="-25000"/>
              <a:t>F</a:t>
            </a:r>
            <a:r>
              <a:rPr lang="zh-CN" altLang="en-US" sz="2000"/>
              <a:t>的关系。</a:t>
            </a:r>
            <a:endParaRPr lang="zh-CN" altLang="en-US" sz="2000"/>
          </a:p>
          <a:p>
            <a:pPr marL="0" indent="0">
              <a:buNone/>
            </a:pPr>
            <a:r>
              <a:rPr lang="en-US" altLang="zh-CN" sz="2000"/>
              <a:t>     </a:t>
            </a:r>
            <a:r>
              <a:rPr lang="zh-CN" altLang="en-US" sz="2000"/>
              <a:t>根据</a:t>
            </a:r>
            <a:r>
              <a:rPr lang="zh-CN" altLang="en-US" sz="2000" i="1"/>
              <a:t>u</a:t>
            </a:r>
            <a:r>
              <a:rPr lang="zh-CN" altLang="en-US" sz="2000"/>
              <a:t>+≈</a:t>
            </a:r>
            <a:r>
              <a:rPr lang="zh-CN" altLang="en-US" sz="2000" i="1"/>
              <a:t>u</a:t>
            </a:r>
            <a:r>
              <a:rPr lang="zh-CN" altLang="en-US" sz="2000"/>
              <a:t>-， </a:t>
            </a:r>
            <a:r>
              <a:rPr lang="zh-CN" altLang="en-US" sz="2000" i="1"/>
              <a:t>i</a:t>
            </a:r>
            <a:r>
              <a:rPr lang="zh-CN" altLang="en-US" sz="2000"/>
              <a:t>+=</a:t>
            </a:r>
            <a:r>
              <a:rPr lang="zh-CN" altLang="en-US" sz="2000" i="1"/>
              <a:t>i</a:t>
            </a:r>
            <a:r>
              <a:rPr lang="zh-CN" altLang="en-US" sz="2000"/>
              <a:t>-≈0，由图8-13可得</a:t>
            </a:r>
            <a:endParaRPr lang="zh-CN" altLang="en-US" sz="2000"/>
          </a:p>
          <a:p>
            <a:pPr marL="0" indent="0">
              <a:buNone/>
            </a:pPr>
            <a:r>
              <a:rPr lang="en-US" altLang="zh-CN" sz="2000"/>
              <a:t>     </a:t>
            </a:r>
            <a:r>
              <a:rPr lang="zh-CN" altLang="en-US" sz="2000"/>
              <a:t>如取</a:t>
            </a:r>
            <a:r>
              <a:rPr lang="zh-CN" altLang="en-US" sz="2000" i="1"/>
              <a:t>R</a:t>
            </a:r>
            <a:r>
              <a:rPr lang="zh-CN" altLang="en-US" sz="2000" baseline="-25000"/>
              <a:t>F</a:t>
            </a:r>
            <a:r>
              <a:rPr lang="zh-CN" altLang="en-US" sz="2000"/>
              <a:t>=0或</a:t>
            </a:r>
            <a:r>
              <a:rPr lang="zh-CN" altLang="en-US" sz="2000" i="1"/>
              <a:t>R</a:t>
            </a:r>
            <a:r>
              <a:rPr lang="zh-CN" altLang="en-US" sz="2000" baseline="-25000"/>
              <a:t>1</a:t>
            </a:r>
            <a:r>
              <a:rPr lang="zh-CN" altLang="en-US" sz="2000"/>
              <a:t>=∞，可得 </a:t>
            </a:r>
            <a:endParaRPr lang="en-US" altLang="zh-CN" sz="2000"/>
          </a:p>
          <a:p>
            <a:endParaRPr lang="en-US" altLang="zh-CN" sz="2000"/>
          </a:p>
        </p:txBody>
      </p:sp>
      <p:pic>
        <p:nvPicPr>
          <p:cNvPr id="5" name="图片 4"/>
          <p:cNvPicPr>
            <a:picLocks noChangeAspect="1"/>
          </p:cNvPicPr>
          <p:nvPr/>
        </p:nvPicPr>
        <p:blipFill>
          <a:blip r:embed="rId1"/>
          <a:stretch>
            <a:fillRect/>
          </a:stretch>
        </p:blipFill>
        <p:spPr>
          <a:xfrm>
            <a:off x="4986655" y="799465"/>
            <a:ext cx="1808480" cy="911225"/>
          </a:xfrm>
          <a:prstGeom prst="rect">
            <a:avLst/>
          </a:prstGeom>
        </p:spPr>
      </p:pic>
      <p:pic>
        <p:nvPicPr>
          <p:cNvPr id="6" name="图片 5"/>
          <p:cNvPicPr>
            <a:picLocks noChangeAspect="1"/>
          </p:cNvPicPr>
          <p:nvPr/>
        </p:nvPicPr>
        <p:blipFill>
          <a:blip r:embed="rId2"/>
          <a:stretch>
            <a:fillRect/>
          </a:stretch>
        </p:blipFill>
        <p:spPr>
          <a:xfrm>
            <a:off x="3395345" y="1737995"/>
            <a:ext cx="1871345" cy="774700"/>
          </a:xfrm>
          <a:prstGeom prst="rect">
            <a:avLst/>
          </a:prstGeom>
        </p:spPr>
      </p:pic>
      <p:pic>
        <p:nvPicPr>
          <p:cNvPr id="7" name="图片 6"/>
          <p:cNvPicPr>
            <a:picLocks noChangeAspect="1"/>
          </p:cNvPicPr>
          <p:nvPr/>
        </p:nvPicPr>
        <p:blipFill>
          <a:blip r:embed="rId3"/>
          <a:stretch>
            <a:fillRect/>
          </a:stretch>
        </p:blipFill>
        <p:spPr>
          <a:xfrm>
            <a:off x="5836285" y="4491990"/>
            <a:ext cx="2182495" cy="940435"/>
          </a:xfrm>
          <a:prstGeom prst="rect">
            <a:avLst/>
          </a:prstGeom>
        </p:spPr>
      </p:pic>
      <p:pic>
        <p:nvPicPr>
          <p:cNvPr id="8" name="图片 7"/>
          <p:cNvPicPr>
            <a:picLocks noChangeAspect="1"/>
          </p:cNvPicPr>
          <p:nvPr/>
        </p:nvPicPr>
        <p:blipFill>
          <a:blip r:embed="rId4"/>
          <a:stretch>
            <a:fillRect/>
          </a:stretch>
        </p:blipFill>
        <p:spPr>
          <a:xfrm>
            <a:off x="5638800" y="5160645"/>
            <a:ext cx="2298700" cy="933450"/>
          </a:xfrm>
          <a:prstGeom prst="rect">
            <a:avLst/>
          </a:prstGeom>
        </p:spPr>
      </p:pic>
    </p:spTree>
    <p:custDataLst>
      <p:tags r:id="rId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8.3  集成运算放大器的应用</a:t>
            </a:r>
            <a:endParaRPr>
              <a:sym typeface="+mn-ea"/>
            </a:endParaRPr>
          </a:p>
        </p:txBody>
      </p:sp>
      <p:grpSp>
        <p:nvGrpSpPr>
          <p:cNvPr id="1073745034" name="组合 1073745033"/>
          <p:cNvGrpSpPr/>
          <p:nvPr/>
        </p:nvGrpSpPr>
        <p:grpSpPr>
          <a:xfrm>
            <a:off x="5382260" y="1243965"/>
            <a:ext cx="6168390" cy="2549525"/>
            <a:chOff x="5224" y="11644"/>
            <a:chExt cx="5820" cy="2626"/>
          </a:xfrm>
        </p:grpSpPr>
        <p:sp>
          <p:nvSpPr>
            <p:cNvPr id="1073745035" name="文本框 1073745034"/>
            <p:cNvSpPr txBox="1"/>
            <p:nvPr/>
          </p:nvSpPr>
          <p:spPr>
            <a:xfrm>
              <a:off x="6712" y="13748"/>
              <a:ext cx="2160" cy="522"/>
            </a:xfrm>
            <a:prstGeom prst="rect">
              <a:avLst/>
            </a:prstGeom>
            <a:noFill/>
            <a:ln w="9525">
              <a:noFill/>
            </a:ln>
          </p:spPr>
          <p:txBody>
            <a:bodyPr wrap="square"/>
            <a:p>
              <a:r>
                <a:rPr lang="zh-CN" altLang="en-US"/>
                <a:t>图8-14  电压跟随器</a:t>
              </a:r>
              <a:endParaRPr lang="zh-CN" altLang="en-US"/>
            </a:p>
            <a:p>
              <a:endParaRPr lang="zh-CN" altLang="en-US"/>
            </a:p>
          </p:txBody>
        </p:sp>
        <p:grpSp>
          <p:nvGrpSpPr>
            <p:cNvPr id="1073745036" name="组合 1073745035"/>
            <p:cNvGrpSpPr/>
            <p:nvPr/>
          </p:nvGrpSpPr>
          <p:grpSpPr>
            <a:xfrm>
              <a:off x="5224" y="11984"/>
              <a:ext cx="2892" cy="1920"/>
              <a:chOff x="5224" y="11984"/>
              <a:chExt cx="2892" cy="1920"/>
            </a:xfrm>
          </p:grpSpPr>
          <p:sp>
            <p:nvSpPr>
              <p:cNvPr id="1073745037" name="文本框 1073745036"/>
              <p:cNvSpPr txBox="1"/>
              <p:nvPr/>
            </p:nvSpPr>
            <p:spPr>
              <a:xfrm>
                <a:off x="7450" y="12508"/>
                <a:ext cx="666" cy="513"/>
              </a:xfrm>
              <a:prstGeom prst="rect">
                <a:avLst/>
              </a:prstGeom>
              <a:noFill/>
              <a:ln w="9525">
                <a:noFill/>
              </a:ln>
            </p:spPr>
            <p:txBody>
              <a:bodyPr wrap="square"/>
              <a:p>
                <a:r>
                  <a:rPr lang="zh-CN" altLang="en-US"/>
                  <a:t>uo</a:t>
                </a:r>
                <a:endParaRPr lang="zh-CN" altLang="en-US"/>
              </a:p>
              <a:p>
                <a:endParaRPr lang="zh-CN" altLang="en-US"/>
              </a:p>
            </p:txBody>
          </p:sp>
          <p:grpSp>
            <p:nvGrpSpPr>
              <p:cNvPr id="1073745038" name="组合 1073745037"/>
              <p:cNvGrpSpPr/>
              <p:nvPr/>
            </p:nvGrpSpPr>
            <p:grpSpPr>
              <a:xfrm>
                <a:off x="5224" y="11984"/>
                <a:ext cx="2340" cy="1472"/>
                <a:chOff x="5364" y="11550"/>
                <a:chExt cx="2340" cy="1472"/>
              </a:xfrm>
            </p:grpSpPr>
            <p:sp>
              <p:nvSpPr>
                <p:cNvPr id="1073745039" name="矩形 1073745038"/>
                <p:cNvSpPr/>
                <p:nvPr/>
              </p:nvSpPr>
              <p:spPr>
                <a:xfrm>
                  <a:off x="6284" y="11864"/>
                  <a:ext cx="710" cy="98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040" name="直接连接符 1073745039"/>
                <p:cNvSpPr/>
                <p:nvPr/>
              </p:nvSpPr>
              <p:spPr>
                <a:xfrm>
                  <a:off x="5952" y="12206"/>
                  <a:ext cx="339" cy="0"/>
                </a:xfrm>
                <a:prstGeom prst="line">
                  <a:avLst/>
                </a:prstGeom>
                <a:ln w="9525" cap="flat" cmpd="sng">
                  <a:solidFill>
                    <a:srgbClr val="000000"/>
                  </a:solidFill>
                  <a:prstDash val="solid"/>
                  <a:headEnd type="none" w="med" len="med"/>
                  <a:tailEnd type="none" w="med" len="med"/>
                </a:ln>
              </p:spPr>
            </p:sp>
            <p:sp>
              <p:nvSpPr>
                <p:cNvPr id="1073745041" name="直接连接符 1073745040"/>
                <p:cNvSpPr/>
                <p:nvPr/>
              </p:nvSpPr>
              <p:spPr>
                <a:xfrm flipV="1">
                  <a:off x="5946" y="11550"/>
                  <a:ext cx="0" cy="660"/>
                </a:xfrm>
                <a:prstGeom prst="line">
                  <a:avLst/>
                </a:prstGeom>
                <a:ln w="9525" cap="flat" cmpd="sng">
                  <a:solidFill>
                    <a:srgbClr val="000000"/>
                  </a:solidFill>
                  <a:prstDash val="solid"/>
                  <a:headEnd type="none" w="med" len="med"/>
                  <a:tailEnd type="none" w="med" len="med"/>
                </a:ln>
              </p:spPr>
            </p:sp>
            <p:sp>
              <p:nvSpPr>
                <p:cNvPr id="1073745042" name="直接连接符 1073745041"/>
                <p:cNvSpPr/>
                <p:nvPr/>
              </p:nvSpPr>
              <p:spPr>
                <a:xfrm>
                  <a:off x="5946" y="11550"/>
                  <a:ext cx="1326" cy="0"/>
                </a:xfrm>
                <a:prstGeom prst="line">
                  <a:avLst/>
                </a:prstGeom>
                <a:ln w="9525" cap="flat" cmpd="sng">
                  <a:solidFill>
                    <a:srgbClr val="000000"/>
                  </a:solidFill>
                  <a:prstDash val="solid"/>
                  <a:headEnd type="none" w="med" len="med"/>
                  <a:tailEnd type="none" w="med" len="med"/>
                </a:ln>
              </p:spPr>
            </p:sp>
            <p:sp>
              <p:nvSpPr>
                <p:cNvPr id="1073745043" name="直接连接符 1073745042"/>
                <p:cNvSpPr/>
                <p:nvPr/>
              </p:nvSpPr>
              <p:spPr>
                <a:xfrm>
                  <a:off x="7272" y="11550"/>
                  <a:ext cx="0" cy="792"/>
                </a:xfrm>
                <a:prstGeom prst="line">
                  <a:avLst/>
                </a:prstGeom>
                <a:ln w="9525" cap="flat" cmpd="sng">
                  <a:solidFill>
                    <a:srgbClr val="000000"/>
                  </a:solidFill>
                  <a:prstDash val="solid"/>
                  <a:headEnd type="none" w="med" len="med"/>
                  <a:tailEnd type="none" w="med" len="med"/>
                </a:ln>
              </p:spPr>
            </p:sp>
            <p:sp>
              <p:nvSpPr>
                <p:cNvPr id="1073745044" name="直接连接符 1073745043"/>
                <p:cNvSpPr/>
                <p:nvPr/>
              </p:nvSpPr>
              <p:spPr>
                <a:xfrm>
                  <a:off x="6997" y="12342"/>
                  <a:ext cx="693" cy="0"/>
                </a:xfrm>
                <a:prstGeom prst="line">
                  <a:avLst/>
                </a:prstGeom>
                <a:ln w="9525" cap="flat" cmpd="sng">
                  <a:solidFill>
                    <a:srgbClr val="000000"/>
                  </a:solidFill>
                  <a:prstDash val="solid"/>
                  <a:headEnd type="none" w="med" len="med"/>
                  <a:tailEnd type="none" w="med" len="med"/>
                </a:ln>
              </p:spPr>
            </p:sp>
            <p:sp>
              <p:nvSpPr>
                <p:cNvPr id="1073745045" name="直接连接符 1073745044"/>
                <p:cNvSpPr/>
                <p:nvPr/>
              </p:nvSpPr>
              <p:spPr>
                <a:xfrm>
                  <a:off x="5814" y="12650"/>
                  <a:ext cx="480" cy="0"/>
                </a:xfrm>
                <a:prstGeom prst="line">
                  <a:avLst/>
                </a:prstGeom>
                <a:ln w="9525" cap="flat" cmpd="sng">
                  <a:solidFill>
                    <a:srgbClr val="000000"/>
                  </a:solidFill>
                  <a:prstDash val="solid"/>
                  <a:headEnd type="none" w="med" len="med"/>
                  <a:tailEnd type="none" w="med" len="med"/>
                </a:ln>
              </p:spPr>
            </p:sp>
            <p:sp>
              <p:nvSpPr>
                <p:cNvPr id="1073745046" name="直接连接符 1073745045"/>
                <p:cNvSpPr/>
                <p:nvPr/>
              </p:nvSpPr>
              <p:spPr>
                <a:xfrm>
                  <a:off x="6350" y="12210"/>
                  <a:ext cx="121" cy="0"/>
                </a:xfrm>
                <a:prstGeom prst="line">
                  <a:avLst/>
                </a:prstGeom>
                <a:ln w="9525" cap="flat" cmpd="sng">
                  <a:solidFill>
                    <a:srgbClr val="000000"/>
                  </a:solidFill>
                  <a:prstDash val="solid"/>
                  <a:headEnd type="none" w="med" len="med"/>
                  <a:tailEnd type="none" w="med" len="med"/>
                </a:ln>
              </p:spPr>
            </p:sp>
            <p:sp>
              <p:nvSpPr>
                <p:cNvPr id="1073745047" name="等腰三角形 1073745046"/>
                <p:cNvSpPr/>
                <p:nvPr/>
              </p:nvSpPr>
              <p:spPr>
                <a:xfrm rot="5400000">
                  <a:off x="6470" y="11878"/>
                  <a:ext cx="143"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048" name="文本框 1073745047"/>
                <p:cNvSpPr txBox="1"/>
                <p:nvPr/>
              </p:nvSpPr>
              <p:spPr>
                <a:xfrm>
                  <a:off x="6537" y="11770"/>
                  <a:ext cx="561" cy="374"/>
                </a:xfrm>
                <a:prstGeom prst="rect">
                  <a:avLst/>
                </a:prstGeom>
                <a:noFill/>
                <a:ln w="9525">
                  <a:noFill/>
                </a:ln>
              </p:spPr>
              <p:txBody>
                <a:bodyPr wrap="square"/>
                <a:p>
                  <a:r>
                    <a:rPr lang="zh-CN" altLang="en-US"/>
                    <a:t>∞</a:t>
                  </a:r>
                  <a:endParaRPr lang="zh-CN" altLang="en-US"/>
                </a:p>
                <a:p>
                  <a:endParaRPr lang="zh-CN" altLang="en-US"/>
                </a:p>
              </p:txBody>
            </p:sp>
            <p:sp>
              <p:nvSpPr>
                <p:cNvPr id="1073745049" name="文本框 1073745048"/>
                <p:cNvSpPr txBox="1"/>
                <p:nvPr/>
              </p:nvSpPr>
              <p:spPr>
                <a:xfrm>
                  <a:off x="5364" y="12434"/>
                  <a:ext cx="726" cy="513"/>
                </a:xfrm>
                <a:prstGeom prst="rect">
                  <a:avLst/>
                </a:prstGeom>
                <a:noFill/>
                <a:ln w="9525">
                  <a:noFill/>
                </a:ln>
              </p:spPr>
              <p:txBody>
                <a:bodyPr wrap="square"/>
                <a:p>
                  <a:r>
                    <a:rPr lang="zh-CN" altLang="en-US"/>
                    <a:t>ui</a:t>
                  </a:r>
                  <a:endParaRPr lang="zh-CN" altLang="en-US"/>
                </a:p>
                <a:p>
                  <a:endParaRPr lang="zh-CN" altLang="en-US"/>
                </a:p>
              </p:txBody>
            </p:sp>
            <p:sp>
              <p:nvSpPr>
                <p:cNvPr id="1073745050" name="椭圆 1073745049"/>
                <p:cNvSpPr/>
                <p:nvPr/>
              </p:nvSpPr>
              <p:spPr>
                <a:xfrm>
                  <a:off x="7656" y="12308"/>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5051" name="椭圆 1073745050"/>
                <p:cNvSpPr/>
                <p:nvPr/>
              </p:nvSpPr>
              <p:spPr>
                <a:xfrm>
                  <a:off x="5778" y="12632"/>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5052" name="文本框 1073745051"/>
                <p:cNvSpPr txBox="1"/>
                <p:nvPr/>
              </p:nvSpPr>
              <p:spPr>
                <a:xfrm>
                  <a:off x="6666" y="12098"/>
                  <a:ext cx="618" cy="588"/>
                </a:xfrm>
                <a:prstGeom prst="rect">
                  <a:avLst/>
                </a:prstGeom>
                <a:noFill/>
                <a:ln w="9525">
                  <a:noFill/>
                </a:ln>
              </p:spPr>
              <p:txBody>
                <a:bodyPr wrap="square"/>
                <a:p>
                  <a:r>
                    <a:rPr lang="zh-CN" altLang="en-US"/>
                    <a:t>+</a:t>
                  </a:r>
                  <a:endParaRPr lang="zh-CN" altLang="en-US"/>
                </a:p>
                <a:p>
                  <a:endParaRPr lang="zh-CN" altLang="en-US"/>
                </a:p>
              </p:txBody>
            </p:sp>
            <p:sp>
              <p:nvSpPr>
                <p:cNvPr id="1073745053" name="文本框 1073745052"/>
                <p:cNvSpPr txBox="1"/>
                <p:nvPr/>
              </p:nvSpPr>
              <p:spPr>
                <a:xfrm>
                  <a:off x="6210" y="12434"/>
                  <a:ext cx="618" cy="588"/>
                </a:xfrm>
                <a:prstGeom prst="rect">
                  <a:avLst/>
                </a:prstGeom>
                <a:noFill/>
                <a:ln w="9525">
                  <a:noFill/>
                </a:ln>
              </p:spPr>
              <p:txBody>
                <a:bodyPr wrap="square"/>
                <a:p>
                  <a:r>
                    <a:rPr lang="zh-CN" altLang="en-US"/>
                    <a:t>+</a:t>
                  </a:r>
                  <a:endParaRPr lang="zh-CN" altLang="en-US"/>
                </a:p>
                <a:p>
                  <a:endParaRPr lang="zh-CN" altLang="en-US"/>
                </a:p>
              </p:txBody>
            </p:sp>
          </p:grpSp>
          <p:sp>
            <p:nvSpPr>
              <p:cNvPr id="1073745054" name="文本框 1073745053"/>
              <p:cNvSpPr txBox="1"/>
              <p:nvPr/>
            </p:nvSpPr>
            <p:spPr>
              <a:xfrm>
                <a:off x="6238" y="13412"/>
                <a:ext cx="600" cy="492"/>
              </a:xfrm>
              <a:prstGeom prst="rect">
                <a:avLst/>
              </a:prstGeom>
              <a:noFill/>
              <a:ln w="9525">
                <a:noFill/>
              </a:ln>
            </p:spPr>
            <p:txBody>
              <a:bodyPr wrap="square"/>
              <a:p>
                <a:r>
                  <a:rPr lang="zh-CN" altLang="en-US"/>
                  <a:t>(a)</a:t>
                </a:r>
                <a:endParaRPr lang="zh-CN" altLang="en-US"/>
              </a:p>
              <a:p>
                <a:endParaRPr lang="zh-CN" altLang="en-US"/>
              </a:p>
            </p:txBody>
          </p:sp>
        </p:grpSp>
        <p:grpSp>
          <p:nvGrpSpPr>
            <p:cNvPr id="1073745055" name="组合 1073745054"/>
            <p:cNvGrpSpPr/>
            <p:nvPr/>
          </p:nvGrpSpPr>
          <p:grpSpPr>
            <a:xfrm>
              <a:off x="7954" y="11644"/>
              <a:ext cx="3090" cy="2278"/>
              <a:chOff x="7954" y="11644"/>
              <a:chExt cx="3090" cy="2278"/>
            </a:xfrm>
          </p:grpSpPr>
          <p:grpSp>
            <p:nvGrpSpPr>
              <p:cNvPr id="1073745056" name="组合 1073745055"/>
              <p:cNvGrpSpPr/>
              <p:nvPr/>
            </p:nvGrpSpPr>
            <p:grpSpPr>
              <a:xfrm>
                <a:off x="7954" y="11644"/>
                <a:ext cx="3090" cy="1890"/>
                <a:chOff x="8094" y="11168"/>
                <a:chExt cx="3090" cy="1890"/>
              </a:xfrm>
            </p:grpSpPr>
            <p:sp>
              <p:nvSpPr>
                <p:cNvPr id="1073745057" name="文本框 1073745056"/>
                <p:cNvSpPr txBox="1"/>
                <p:nvPr/>
              </p:nvSpPr>
              <p:spPr>
                <a:xfrm>
                  <a:off x="10320" y="12110"/>
                  <a:ext cx="864" cy="513"/>
                </a:xfrm>
                <a:prstGeom prst="rect">
                  <a:avLst/>
                </a:prstGeom>
                <a:noFill/>
                <a:ln w="9525">
                  <a:noFill/>
                </a:ln>
              </p:spPr>
              <p:txBody>
                <a:bodyPr wrap="square"/>
                <a:p>
                  <a:r>
                    <a:rPr lang="zh-CN" altLang="en-US"/>
                    <a:t>uo</a:t>
                  </a:r>
                  <a:endParaRPr lang="zh-CN" altLang="en-US"/>
                </a:p>
                <a:p>
                  <a:endParaRPr lang="zh-CN" altLang="en-US"/>
                </a:p>
              </p:txBody>
            </p:sp>
            <p:sp>
              <p:nvSpPr>
                <p:cNvPr id="1073745058" name="文本框 1073745057"/>
                <p:cNvSpPr txBox="1"/>
                <p:nvPr/>
              </p:nvSpPr>
              <p:spPr>
                <a:xfrm>
                  <a:off x="9082" y="11168"/>
                  <a:ext cx="644" cy="612"/>
                </a:xfrm>
                <a:prstGeom prst="rect">
                  <a:avLst/>
                </a:prstGeom>
                <a:noFill/>
                <a:ln w="9525">
                  <a:noFill/>
                </a:ln>
              </p:spPr>
              <p:txBody>
                <a:bodyPr wrap="square"/>
                <a:p>
                  <a:r>
                    <a:rPr lang="zh-CN" altLang="en-US"/>
                    <a:t>RF</a:t>
                  </a:r>
                  <a:endParaRPr lang="zh-CN" altLang="en-US"/>
                </a:p>
                <a:p>
                  <a:endParaRPr lang="zh-CN" altLang="en-US"/>
                </a:p>
              </p:txBody>
            </p:sp>
            <p:grpSp>
              <p:nvGrpSpPr>
                <p:cNvPr id="1073745059" name="组合 1073745058"/>
                <p:cNvGrpSpPr/>
                <p:nvPr/>
              </p:nvGrpSpPr>
              <p:grpSpPr>
                <a:xfrm>
                  <a:off x="8094" y="11520"/>
                  <a:ext cx="2340" cy="1538"/>
                  <a:chOff x="8094" y="11520"/>
                  <a:chExt cx="2340" cy="1538"/>
                </a:xfrm>
              </p:grpSpPr>
              <p:sp>
                <p:nvSpPr>
                  <p:cNvPr id="1073745060" name="矩形 1073745059"/>
                  <p:cNvSpPr/>
                  <p:nvPr/>
                </p:nvSpPr>
                <p:spPr>
                  <a:xfrm>
                    <a:off x="9014" y="11900"/>
                    <a:ext cx="710" cy="98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061" name="直接连接符 1073745060"/>
                  <p:cNvSpPr/>
                  <p:nvPr/>
                </p:nvSpPr>
                <p:spPr>
                  <a:xfrm>
                    <a:off x="8682" y="12242"/>
                    <a:ext cx="339" cy="0"/>
                  </a:xfrm>
                  <a:prstGeom prst="line">
                    <a:avLst/>
                  </a:prstGeom>
                  <a:ln w="9525" cap="flat" cmpd="sng">
                    <a:solidFill>
                      <a:srgbClr val="000000"/>
                    </a:solidFill>
                    <a:prstDash val="solid"/>
                    <a:headEnd type="none" w="med" len="med"/>
                    <a:tailEnd type="none" w="med" len="med"/>
                  </a:ln>
                </p:spPr>
              </p:sp>
              <p:sp>
                <p:nvSpPr>
                  <p:cNvPr id="1073745062" name="直接连接符 1073745061"/>
                  <p:cNvSpPr/>
                  <p:nvPr/>
                </p:nvSpPr>
                <p:spPr>
                  <a:xfrm flipV="1">
                    <a:off x="8676" y="11586"/>
                    <a:ext cx="0" cy="660"/>
                  </a:xfrm>
                  <a:prstGeom prst="line">
                    <a:avLst/>
                  </a:prstGeom>
                  <a:ln w="9525" cap="flat" cmpd="sng">
                    <a:solidFill>
                      <a:srgbClr val="000000"/>
                    </a:solidFill>
                    <a:prstDash val="solid"/>
                    <a:headEnd type="none" w="med" len="med"/>
                    <a:tailEnd type="none" w="med" len="med"/>
                  </a:ln>
                </p:spPr>
              </p:sp>
              <p:sp>
                <p:nvSpPr>
                  <p:cNvPr id="1073745063" name="直接连接符 1073745062"/>
                  <p:cNvSpPr/>
                  <p:nvPr/>
                </p:nvSpPr>
                <p:spPr>
                  <a:xfrm>
                    <a:off x="8676" y="11586"/>
                    <a:ext cx="1326" cy="0"/>
                  </a:xfrm>
                  <a:prstGeom prst="line">
                    <a:avLst/>
                  </a:prstGeom>
                  <a:ln w="9525" cap="flat" cmpd="sng">
                    <a:solidFill>
                      <a:srgbClr val="000000"/>
                    </a:solidFill>
                    <a:prstDash val="solid"/>
                    <a:headEnd type="none" w="med" len="med"/>
                    <a:tailEnd type="none" w="med" len="med"/>
                  </a:ln>
                </p:spPr>
              </p:sp>
              <p:sp>
                <p:nvSpPr>
                  <p:cNvPr id="1073745064" name="直接连接符 1073745063"/>
                  <p:cNvSpPr/>
                  <p:nvPr/>
                </p:nvSpPr>
                <p:spPr>
                  <a:xfrm>
                    <a:off x="10002" y="11586"/>
                    <a:ext cx="0" cy="792"/>
                  </a:xfrm>
                  <a:prstGeom prst="line">
                    <a:avLst/>
                  </a:prstGeom>
                  <a:ln w="9525" cap="flat" cmpd="sng">
                    <a:solidFill>
                      <a:srgbClr val="000000"/>
                    </a:solidFill>
                    <a:prstDash val="solid"/>
                    <a:headEnd type="none" w="med" len="med"/>
                    <a:tailEnd type="none" w="med" len="med"/>
                  </a:ln>
                </p:spPr>
              </p:sp>
              <p:sp>
                <p:nvSpPr>
                  <p:cNvPr id="1073745065" name="直接连接符 1073745064"/>
                  <p:cNvSpPr/>
                  <p:nvPr/>
                </p:nvSpPr>
                <p:spPr>
                  <a:xfrm>
                    <a:off x="9727" y="12378"/>
                    <a:ext cx="693" cy="0"/>
                  </a:xfrm>
                  <a:prstGeom prst="line">
                    <a:avLst/>
                  </a:prstGeom>
                  <a:ln w="9525" cap="flat" cmpd="sng">
                    <a:solidFill>
                      <a:srgbClr val="000000"/>
                    </a:solidFill>
                    <a:prstDash val="solid"/>
                    <a:headEnd type="none" w="med" len="med"/>
                    <a:tailEnd type="none" w="med" len="med"/>
                  </a:ln>
                </p:spPr>
              </p:sp>
              <p:sp>
                <p:nvSpPr>
                  <p:cNvPr id="1073745066" name="直接连接符 1073745065"/>
                  <p:cNvSpPr/>
                  <p:nvPr/>
                </p:nvSpPr>
                <p:spPr>
                  <a:xfrm>
                    <a:off x="8544" y="12686"/>
                    <a:ext cx="480" cy="0"/>
                  </a:xfrm>
                  <a:prstGeom prst="line">
                    <a:avLst/>
                  </a:prstGeom>
                  <a:ln w="9525" cap="flat" cmpd="sng">
                    <a:solidFill>
                      <a:srgbClr val="000000"/>
                    </a:solidFill>
                    <a:prstDash val="solid"/>
                    <a:headEnd type="none" w="med" len="med"/>
                    <a:tailEnd type="none" w="med" len="med"/>
                  </a:ln>
                </p:spPr>
              </p:sp>
              <p:sp>
                <p:nvSpPr>
                  <p:cNvPr id="1073745067" name="直接连接符 1073745066"/>
                  <p:cNvSpPr/>
                  <p:nvPr/>
                </p:nvSpPr>
                <p:spPr>
                  <a:xfrm>
                    <a:off x="9080" y="12246"/>
                    <a:ext cx="121" cy="0"/>
                  </a:xfrm>
                  <a:prstGeom prst="line">
                    <a:avLst/>
                  </a:prstGeom>
                  <a:ln w="9525" cap="flat" cmpd="sng">
                    <a:solidFill>
                      <a:srgbClr val="000000"/>
                    </a:solidFill>
                    <a:prstDash val="solid"/>
                    <a:headEnd type="none" w="med" len="med"/>
                    <a:tailEnd type="none" w="med" len="med"/>
                  </a:ln>
                </p:spPr>
              </p:sp>
              <p:sp>
                <p:nvSpPr>
                  <p:cNvPr id="1073745068" name="矩形 1073745067"/>
                  <p:cNvSpPr/>
                  <p:nvPr/>
                </p:nvSpPr>
                <p:spPr>
                  <a:xfrm>
                    <a:off x="9122" y="11520"/>
                    <a:ext cx="407" cy="121"/>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069" name="等腰三角形 1073745068"/>
                  <p:cNvSpPr/>
                  <p:nvPr/>
                </p:nvSpPr>
                <p:spPr>
                  <a:xfrm rot="5400000">
                    <a:off x="9200" y="11914"/>
                    <a:ext cx="143"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070" name="文本框 1073745069"/>
                  <p:cNvSpPr txBox="1"/>
                  <p:nvPr/>
                </p:nvSpPr>
                <p:spPr>
                  <a:xfrm>
                    <a:off x="9267" y="11806"/>
                    <a:ext cx="561" cy="374"/>
                  </a:xfrm>
                  <a:prstGeom prst="rect">
                    <a:avLst/>
                  </a:prstGeom>
                  <a:noFill/>
                  <a:ln w="9525">
                    <a:noFill/>
                  </a:ln>
                </p:spPr>
                <p:txBody>
                  <a:bodyPr wrap="square"/>
                  <a:p>
                    <a:r>
                      <a:rPr lang="zh-CN" altLang="en-US"/>
                      <a:t>∞</a:t>
                    </a:r>
                    <a:endParaRPr lang="zh-CN" altLang="en-US"/>
                  </a:p>
                  <a:p>
                    <a:endParaRPr lang="zh-CN" altLang="en-US"/>
                  </a:p>
                </p:txBody>
              </p:sp>
              <p:sp>
                <p:nvSpPr>
                  <p:cNvPr id="1073745071" name="文本框 1073745070"/>
                  <p:cNvSpPr txBox="1"/>
                  <p:nvPr/>
                </p:nvSpPr>
                <p:spPr>
                  <a:xfrm>
                    <a:off x="8094" y="12470"/>
                    <a:ext cx="726" cy="513"/>
                  </a:xfrm>
                  <a:prstGeom prst="rect">
                    <a:avLst/>
                  </a:prstGeom>
                  <a:noFill/>
                  <a:ln w="9525">
                    <a:noFill/>
                  </a:ln>
                </p:spPr>
                <p:txBody>
                  <a:bodyPr wrap="square"/>
                  <a:p>
                    <a:r>
                      <a:rPr lang="zh-CN" altLang="en-US"/>
                      <a:t>ui</a:t>
                    </a:r>
                    <a:endParaRPr lang="zh-CN" altLang="en-US"/>
                  </a:p>
                  <a:p>
                    <a:endParaRPr lang="zh-CN" altLang="en-US"/>
                  </a:p>
                </p:txBody>
              </p:sp>
              <p:sp>
                <p:nvSpPr>
                  <p:cNvPr id="1073745072" name="椭圆 1073745071"/>
                  <p:cNvSpPr/>
                  <p:nvPr/>
                </p:nvSpPr>
                <p:spPr>
                  <a:xfrm>
                    <a:off x="10386" y="12344"/>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5073" name="椭圆 1073745072"/>
                  <p:cNvSpPr/>
                  <p:nvPr/>
                </p:nvSpPr>
                <p:spPr>
                  <a:xfrm>
                    <a:off x="8508" y="12668"/>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5074" name="文本框 1073745073"/>
                  <p:cNvSpPr txBox="1"/>
                  <p:nvPr/>
                </p:nvSpPr>
                <p:spPr>
                  <a:xfrm>
                    <a:off x="9396" y="12134"/>
                    <a:ext cx="618" cy="588"/>
                  </a:xfrm>
                  <a:prstGeom prst="rect">
                    <a:avLst/>
                  </a:prstGeom>
                  <a:noFill/>
                  <a:ln w="9525">
                    <a:noFill/>
                  </a:ln>
                </p:spPr>
                <p:txBody>
                  <a:bodyPr wrap="square"/>
                  <a:p>
                    <a:r>
                      <a:rPr lang="zh-CN" altLang="en-US"/>
                      <a:t>+</a:t>
                    </a:r>
                    <a:endParaRPr lang="zh-CN" altLang="en-US"/>
                  </a:p>
                  <a:p>
                    <a:endParaRPr lang="zh-CN" altLang="en-US"/>
                  </a:p>
                </p:txBody>
              </p:sp>
              <p:sp>
                <p:nvSpPr>
                  <p:cNvPr id="1073745075" name="文本框 1073745074"/>
                  <p:cNvSpPr txBox="1"/>
                  <p:nvPr/>
                </p:nvSpPr>
                <p:spPr>
                  <a:xfrm>
                    <a:off x="8940" y="12470"/>
                    <a:ext cx="618" cy="588"/>
                  </a:xfrm>
                  <a:prstGeom prst="rect">
                    <a:avLst/>
                  </a:prstGeom>
                  <a:noFill/>
                  <a:ln w="9525">
                    <a:noFill/>
                  </a:ln>
                </p:spPr>
                <p:txBody>
                  <a:bodyPr wrap="square"/>
                  <a:p>
                    <a:r>
                      <a:rPr lang="zh-CN" altLang="en-US"/>
                      <a:t>+</a:t>
                    </a:r>
                    <a:endParaRPr lang="zh-CN" altLang="en-US"/>
                  </a:p>
                  <a:p>
                    <a:endParaRPr lang="zh-CN" altLang="en-US"/>
                  </a:p>
                </p:txBody>
              </p:sp>
            </p:grpSp>
          </p:grpSp>
          <p:sp>
            <p:nvSpPr>
              <p:cNvPr id="1073745076" name="文本框 1073745075"/>
              <p:cNvSpPr txBox="1"/>
              <p:nvPr/>
            </p:nvSpPr>
            <p:spPr>
              <a:xfrm>
                <a:off x="8956" y="13430"/>
                <a:ext cx="600" cy="492"/>
              </a:xfrm>
              <a:prstGeom prst="rect">
                <a:avLst/>
              </a:prstGeom>
              <a:noFill/>
              <a:ln w="9525">
                <a:noFill/>
              </a:ln>
            </p:spPr>
            <p:txBody>
              <a:bodyPr wrap="square"/>
              <a:p>
                <a:r>
                  <a:rPr lang="zh-CN" altLang="en-US"/>
                  <a:t>(b)</a:t>
                </a:r>
                <a:endParaRPr lang="zh-CN" altLang="en-US"/>
              </a:p>
              <a:p>
                <a:endParaRPr lang="zh-CN" altLang="en-US"/>
              </a:p>
            </p:txBody>
          </p:sp>
        </p:grpSp>
      </p:grpSp>
      <p:grpSp>
        <p:nvGrpSpPr>
          <p:cNvPr id="1073744901" name="组合 1073744900"/>
          <p:cNvGrpSpPr/>
          <p:nvPr/>
        </p:nvGrpSpPr>
        <p:grpSpPr>
          <a:xfrm>
            <a:off x="634365" y="1213485"/>
            <a:ext cx="4260215" cy="2433320"/>
            <a:chOff x="3780" y="4872"/>
            <a:chExt cx="3162" cy="2622"/>
          </a:xfrm>
        </p:grpSpPr>
        <p:sp>
          <p:nvSpPr>
            <p:cNvPr id="1073744902" name="文本框 1073744901"/>
            <p:cNvSpPr txBox="1"/>
            <p:nvPr/>
          </p:nvSpPr>
          <p:spPr>
            <a:xfrm>
              <a:off x="3816" y="6912"/>
              <a:ext cx="2772" cy="582"/>
            </a:xfrm>
            <a:prstGeom prst="rect">
              <a:avLst/>
            </a:prstGeom>
            <a:noFill/>
            <a:ln w="9525">
              <a:noFill/>
            </a:ln>
          </p:spPr>
          <p:txBody>
            <a:bodyPr wrap="square"/>
            <a:p>
              <a:r>
                <a:rPr lang="zh-CN" altLang="en-US"/>
                <a:t>图8-13 同相比例运算电路</a:t>
              </a:r>
              <a:endParaRPr lang="zh-CN" altLang="en-US"/>
            </a:p>
            <a:p>
              <a:endParaRPr lang="zh-CN" altLang="en-US"/>
            </a:p>
          </p:txBody>
        </p:sp>
        <p:grpSp>
          <p:nvGrpSpPr>
            <p:cNvPr id="1073744903" name="组合 1073744902"/>
            <p:cNvGrpSpPr/>
            <p:nvPr/>
          </p:nvGrpSpPr>
          <p:grpSpPr>
            <a:xfrm>
              <a:off x="3780" y="4872"/>
              <a:ext cx="3162" cy="2118"/>
              <a:chOff x="1642" y="3989"/>
              <a:chExt cx="3162" cy="2118"/>
            </a:xfrm>
          </p:grpSpPr>
          <p:sp>
            <p:nvSpPr>
              <p:cNvPr id="1073744904" name="文本框 1073744903"/>
              <p:cNvSpPr txBox="1"/>
              <p:nvPr/>
            </p:nvSpPr>
            <p:spPr>
              <a:xfrm>
                <a:off x="2132" y="5495"/>
                <a:ext cx="644" cy="612"/>
              </a:xfrm>
              <a:prstGeom prst="rect">
                <a:avLst/>
              </a:prstGeom>
              <a:noFill/>
              <a:ln w="9525">
                <a:noFill/>
              </a:ln>
            </p:spPr>
            <p:txBody>
              <a:bodyPr wrap="square"/>
              <a:p>
                <a:r>
                  <a:rPr lang="zh-CN" altLang="en-US"/>
                  <a:t>R2</a:t>
                </a:r>
                <a:endParaRPr lang="zh-CN" altLang="en-US"/>
              </a:p>
              <a:p>
                <a:endParaRPr lang="zh-CN" altLang="en-US"/>
              </a:p>
            </p:txBody>
          </p:sp>
          <p:sp>
            <p:nvSpPr>
              <p:cNvPr id="1073744905" name="矩形 1073744904"/>
              <p:cNvSpPr/>
              <p:nvPr/>
            </p:nvSpPr>
            <p:spPr>
              <a:xfrm>
                <a:off x="2940" y="4757"/>
                <a:ext cx="710" cy="98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906" name="直接连接符 1073744905"/>
              <p:cNvSpPr/>
              <p:nvPr/>
            </p:nvSpPr>
            <p:spPr>
              <a:xfrm>
                <a:off x="1810" y="5105"/>
                <a:ext cx="1137" cy="0"/>
              </a:xfrm>
              <a:prstGeom prst="line">
                <a:avLst/>
              </a:prstGeom>
              <a:ln w="9525" cap="flat" cmpd="sng">
                <a:solidFill>
                  <a:srgbClr val="000000"/>
                </a:solidFill>
                <a:prstDash val="solid"/>
                <a:headEnd type="none" w="med" len="med"/>
                <a:tailEnd type="none" w="med" len="med"/>
              </a:ln>
            </p:spPr>
          </p:sp>
          <p:sp>
            <p:nvSpPr>
              <p:cNvPr id="1073744907" name="直接连接符 1073744906"/>
              <p:cNvSpPr/>
              <p:nvPr/>
            </p:nvSpPr>
            <p:spPr>
              <a:xfrm flipV="1">
                <a:off x="2602" y="4443"/>
                <a:ext cx="0" cy="660"/>
              </a:xfrm>
              <a:prstGeom prst="line">
                <a:avLst/>
              </a:prstGeom>
              <a:ln w="9525" cap="flat" cmpd="sng">
                <a:solidFill>
                  <a:srgbClr val="000000"/>
                </a:solidFill>
                <a:prstDash val="solid"/>
                <a:headEnd type="none" w="med" len="med"/>
                <a:tailEnd type="none" w="med" len="med"/>
              </a:ln>
            </p:spPr>
          </p:sp>
          <p:sp>
            <p:nvSpPr>
              <p:cNvPr id="1073744908" name="直接连接符 1073744907"/>
              <p:cNvSpPr/>
              <p:nvPr/>
            </p:nvSpPr>
            <p:spPr>
              <a:xfrm>
                <a:off x="2602" y="4443"/>
                <a:ext cx="1326" cy="0"/>
              </a:xfrm>
              <a:prstGeom prst="line">
                <a:avLst/>
              </a:prstGeom>
              <a:ln w="9525" cap="flat" cmpd="sng">
                <a:solidFill>
                  <a:srgbClr val="000000"/>
                </a:solidFill>
                <a:prstDash val="solid"/>
                <a:headEnd type="none" w="med" len="med"/>
                <a:tailEnd type="none" w="med" len="med"/>
              </a:ln>
            </p:spPr>
          </p:sp>
          <p:sp>
            <p:nvSpPr>
              <p:cNvPr id="1073744909" name="直接连接符 1073744908"/>
              <p:cNvSpPr/>
              <p:nvPr/>
            </p:nvSpPr>
            <p:spPr>
              <a:xfrm>
                <a:off x="3928" y="4443"/>
                <a:ext cx="0" cy="792"/>
              </a:xfrm>
              <a:prstGeom prst="line">
                <a:avLst/>
              </a:prstGeom>
              <a:ln w="9525" cap="flat" cmpd="sng">
                <a:solidFill>
                  <a:srgbClr val="000000"/>
                </a:solidFill>
                <a:prstDash val="solid"/>
                <a:headEnd type="none" w="med" len="med"/>
                <a:tailEnd type="none" w="med" len="med"/>
              </a:ln>
            </p:spPr>
          </p:sp>
          <p:sp>
            <p:nvSpPr>
              <p:cNvPr id="1073744910" name="直接连接符 1073744909"/>
              <p:cNvSpPr/>
              <p:nvPr/>
            </p:nvSpPr>
            <p:spPr>
              <a:xfrm>
                <a:off x="3653" y="5235"/>
                <a:ext cx="693" cy="0"/>
              </a:xfrm>
              <a:prstGeom prst="line">
                <a:avLst/>
              </a:prstGeom>
              <a:ln w="9525" cap="flat" cmpd="sng">
                <a:solidFill>
                  <a:srgbClr val="000000"/>
                </a:solidFill>
                <a:prstDash val="solid"/>
                <a:headEnd type="none" w="med" len="med"/>
                <a:tailEnd type="none" w="med" len="med"/>
              </a:ln>
            </p:spPr>
          </p:sp>
          <p:sp>
            <p:nvSpPr>
              <p:cNvPr id="1073744911" name="直接连接符 1073744910"/>
              <p:cNvSpPr/>
              <p:nvPr/>
            </p:nvSpPr>
            <p:spPr>
              <a:xfrm>
                <a:off x="2038" y="5543"/>
                <a:ext cx="912" cy="0"/>
              </a:xfrm>
              <a:prstGeom prst="line">
                <a:avLst/>
              </a:prstGeom>
              <a:ln w="9525" cap="flat" cmpd="sng">
                <a:solidFill>
                  <a:srgbClr val="000000"/>
                </a:solidFill>
                <a:prstDash val="solid"/>
                <a:headEnd type="none" w="med" len="med"/>
                <a:tailEnd type="none" w="med" len="med"/>
              </a:ln>
            </p:spPr>
          </p:sp>
          <p:sp>
            <p:nvSpPr>
              <p:cNvPr id="1073744912" name="直接连接符 1073744911"/>
              <p:cNvSpPr/>
              <p:nvPr/>
            </p:nvSpPr>
            <p:spPr>
              <a:xfrm>
                <a:off x="1744" y="5303"/>
                <a:ext cx="165" cy="0"/>
              </a:xfrm>
              <a:prstGeom prst="line">
                <a:avLst/>
              </a:prstGeom>
              <a:ln w="9525" cap="flat" cmpd="sng">
                <a:solidFill>
                  <a:srgbClr val="000000"/>
                </a:solidFill>
                <a:prstDash val="solid"/>
                <a:headEnd type="none" w="med" len="med"/>
                <a:tailEnd type="none" w="med" len="med"/>
              </a:ln>
            </p:spPr>
          </p:sp>
          <p:sp>
            <p:nvSpPr>
              <p:cNvPr id="1073744913" name="直接连接符 1073744912"/>
              <p:cNvSpPr/>
              <p:nvPr/>
            </p:nvSpPr>
            <p:spPr>
              <a:xfrm>
                <a:off x="3006" y="5103"/>
                <a:ext cx="121" cy="0"/>
              </a:xfrm>
              <a:prstGeom prst="line">
                <a:avLst/>
              </a:prstGeom>
              <a:ln w="9525" cap="flat" cmpd="sng">
                <a:solidFill>
                  <a:srgbClr val="000000"/>
                </a:solidFill>
                <a:prstDash val="solid"/>
                <a:headEnd type="none" w="med" len="med"/>
                <a:tailEnd type="none" w="med" len="med"/>
              </a:ln>
            </p:spPr>
          </p:sp>
          <p:sp>
            <p:nvSpPr>
              <p:cNvPr id="1073744914" name="矩形 1073744913"/>
              <p:cNvSpPr/>
              <p:nvPr/>
            </p:nvSpPr>
            <p:spPr>
              <a:xfrm>
                <a:off x="2080" y="5048"/>
                <a:ext cx="341" cy="99"/>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915" name="矩形 1073744914"/>
              <p:cNvSpPr/>
              <p:nvPr/>
            </p:nvSpPr>
            <p:spPr>
              <a:xfrm>
                <a:off x="3048" y="4377"/>
                <a:ext cx="407" cy="121"/>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916" name="直接连接符 1073744915"/>
              <p:cNvSpPr/>
              <p:nvPr/>
            </p:nvSpPr>
            <p:spPr>
              <a:xfrm flipH="1">
                <a:off x="2074" y="4955"/>
                <a:ext cx="390" cy="0"/>
              </a:xfrm>
              <a:prstGeom prst="line">
                <a:avLst/>
              </a:prstGeom>
              <a:ln w="9525" cap="flat" cmpd="sng">
                <a:solidFill>
                  <a:srgbClr val="000000"/>
                </a:solidFill>
                <a:prstDash val="solid"/>
                <a:headEnd type="none" w="med" len="med"/>
                <a:tailEnd type="stealth" w="sm" len="med"/>
              </a:ln>
            </p:spPr>
          </p:sp>
          <p:sp>
            <p:nvSpPr>
              <p:cNvPr id="1073744917" name="直接连接符 1073744916"/>
              <p:cNvSpPr/>
              <p:nvPr/>
            </p:nvSpPr>
            <p:spPr>
              <a:xfrm flipH="1">
                <a:off x="2566" y="4355"/>
                <a:ext cx="372" cy="0"/>
              </a:xfrm>
              <a:prstGeom prst="line">
                <a:avLst/>
              </a:prstGeom>
              <a:ln w="9525" cap="flat" cmpd="sng">
                <a:solidFill>
                  <a:srgbClr val="000000"/>
                </a:solidFill>
                <a:prstDash val="solid"/>
                <a:headEnd type="none" w="med" len="med"/>
                <a:tailEnd type="stealth" w="sm" len="med"/>
              </a:ln>
            </p:spPr>
          </p:sp>
          <p:sp>
            <p:nvSpPr>
              <p:cNvPr id="1073744918" name="矩形 1073744917"/>
              <p:cNvSpPr/>
              <p:nvPr/>
            </p:nvSpPr>
            <p:spPr>
              <a:xfrm rot="-5400000">
                <a:off x="2331" y="5382"/>
                <a:ext cx="106" cy="34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919" name="等腰三角形 1073744918"/>
              <p:cNvSpPr/>
              <p:nvPr/>
            </p:nvSpPr>
            <p:spPr>
              <a:xfrm rot="5400000">
                <a:off x="3126" y="4771"/>
                <a:ext cx="143"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4920" name="文本框 1073744919"/>
              <p:cNvSpPr txBox="1"/>
              <p:nvPr/>
            </p:nvSpPr>
            <p:spPr>
              <a:xfrm>
                <a:off x="3193" y="4663"/>
                <a:ext cx="561" cy="374"/>
              </a:xfrm>
              <a:prstGeom prst="rect">
                <a:avLst/>
              </a:prstGeom>
              <a:noFill/>
              <a:ln w="9525">
                <a:noFill/>
              </a:ln>
            </p:spPr>
            <p:txBody>
              <a:bodyPr wrap="square"/>
              <a:p>
                <a:r>
                  <a:rPr lang="zh-CN" altLang="en-US"/>
                  <a:t>∞</a:t>
                </a:r>
                <a:endParaRPr lang="zh-CN" altLang="en-US"/>
              </a:p>
              <a:p>
                <a:endParaRPr lang="zh-CN" altLang="en-US"/>
              </a:p>
            </p:txBody>
          </p:sp>
          <p:sp>
            <p:nvSpPr>
              <p:cNvPr id="1073744921" name="文本框 1073744920"/>
              <p:cNvSpPr txBox="1"/>
              <p:nvPr/>
            </p:nvSpPr>
            <p:spPr>
              <a:xfrm>
                <a:off x="1948" y="4571"/>
                <a:ext cx="655" cy="612"/>
              </a:xfrm>
              <a:prstGeom prst="rect">
                <a:avLst/>
              </a:prstGeom>
              <a:noFill/>
              <a:ln w="9525">
                <a:noFill/>
              </a:ln>
            </p:spPr>
            <p:txBody>
              <a:bodyPr wrap="square"/>
              <a:p>
                <a:r>
                  <a:rPr lang="zh-CN" altLang="en-US"/>
                  <a:t>i1</a:t>
                </a:r>
                <a:endParaRPr lang="zh-CN" altLang="en-US"/>
              </a:p>
              <a:p>
                <a:endParaRPr lang="zh-CN" altLang="en-US"/>
              </a:p>
            </p:txBody>
          </p:sp>
          <p:sp>
            <p:nvSpPr>
              <p:cNvPr id="1073744922" name="文本框 1073744921"/>
              <p:cNvSpPr txBox="1"/>
              <p:nvPr/>
            </p:nvSpPr>
            <p:spPr>
              <a:xfrm>
                <a:off x="4246" y="4967"/>
                <a:ext cx="558" cy="513"/>
              </a:xfrm>
              <a:prstGeom prst="rect">
                <a:avLst/>
              </a:prstGeom>
              <a:noFill/>
              <a:ln w="9525">
                <a:noFill/>
              </a:ln>
            </p:spPr>
            <p:txBody>
              <a:bodyPr wrap="square"/>
              <a:p>
                <a:r>
                  <a:rPr lang="zh-CN" altLang="en-US"/>
                  <a:t>uo</a:t>
                </a:r>
                <a:endParaRPr lang="zh-CN" altLang="en-US"/>
              </a:p>
              <a:p>
                <a:endParaRPr lang="zh-CN" altLang="en-US"/>
              </a:p>
            </p:txBody>
          </p:sp>
          <p:sp>
            <p:nvSpPr>
              <p:cNvPr id="1073744923" name="文本框 1073744922"/>
              <p:cNvSpPr txBox="1"/>
              <p:nvPr/>
            </p:nvSpPr>
            <p:spPr>
              <a:xfrm>
                <a:off x="1642" y="5327"/>
                <a:ext cx="726" cy="513"/>
              </a:xfrm>
              <a:prstGeom prst="rect">
                <a:avLst/>
              </a:prstGeom>
              <a:noFill/>
              <a:ln w="9525">
                <a:noFill/>
              </a:ln>
            </p:spPr>
            <p:txBody>
              <a:bodyPr wrap="square"/>
              <a:p>
                <a:r>
                  <a:rPr lang="zh-CN" altLang="en-US"/>
                  <a:t>ui</a:t>
                </a:r>
                <a:endParaRPr lang="zh-CN" altLang="en-US"/>
              </a:p>
              <a:p>
                <a:endParaRPr lang="zh-CN" altLang="en-US"/>
              </a:p>
            </p:txBody>
          </p:sp>
          <p:sp>
            <p:nvSpPr>
              <p:cNvPr id="1073744924" name="文本框 1073744923"/>
              <p:cNvSpPr txBox="1"/>
              <p:nvPr/>
            </p:nvSpPr>
            <p:spPr>
              <a:xfrm>
                <a:off x="2404" y="3989"/>
                <a:ext cx="655" cy="612"/>
              </a:xfrm>
              <a:prstGeom prst="rect">
                <a:avLst/>
              </a:prstGeom>
              <a:noFill/>
              <a:ln w="9525">
                <a:noFill/>
              </a:ln>
            </p:spPr>
            <p:txBody>
              <a:bodyPr wrap="square"/>
              <a:p>
                <a:r>
                  <a:rPr lang="zh-CN" altLang="en-US"/>
                  <a:t>if</a:t>
                </a:r>
                <a:endParaRPr lang="zh-CN" altLang="en-US"/>
              </a:p>
              <a:p>
                <a:endParaRPr lang="zh-CN" altLang="en-US"/>
              </a:p>
            </p:txBody>
          </p:sp>
          <p:sp>
            <p:nvSpPr>
              <p:cNvPr id="1073744925" name="文本框 1073744924"/>
              <p:cNvSpPr txBox="1"/>
              <p:nvPr/>
            </p:nvSpPr>
            <p:spPr>
              <a:xfrm>
                <a:off x="2014" y="5036"/>
                <a:ext cx="644" cy="612"/>
              </a:xfrm>
              <a:prstGeom prst="rect">
                <a:avLst/>
              </a:prstGeom>
              <a:noFill/>
              <a:ln w="9525">
                <a:noFill/>
              </a:ln>
            </p:spPr>
            <p:txBody>
              <a:bodyPr wrap="square"/>
              <a:p>
                <a:r>
                  <a:rPr lang="zh-CN" altLang="en-US"/>
                  <a:t>R1</a:t>
                </a:r>
                <a:endParaRPr lang="zh-CN" altLang="en-US"/>
              </a:p>
              <a:p>
                <a:endParaRPr lang="zh-CN" altLang="en-US"/>
              </a:p>
            </p:txBody>
          </p:sp>
          <p:sp>
            <p:nvSpPr>
              <p:cNvPr id="1073744926" name="文本框 1073744925"/>
              <p:cNvSpPr txBox="1"/>
              <p:nvPr/>
            </p:nvSpPr>
            <p:spPr>
              <a:xfrm>
                <a:off x="3008" y="4025"/>
                <a:ext cx="644" cy="612"/>
              </a:xfrm>
              <a:prstGeom prst="rect">
                <a:avLst/>
              </a:prstGeom>
              <a:noFill/>
              <a:ln w="9525">
                <a:noFill/>
              </a:ln>
            </p:spPr>
            <p:txBody>
              <a:bodyPr wrap="square"/>
              <a:p>
                <a:r>
                  <a:rPr lang="zh-CN" altLang="en-US"/>
                  <a:t>RF</a:t>
                </a:r>
                <a:endParaRPr lang="zh-CN" altLang="en-US"/>
              </a:p>
              <a:p>
                <a:endParaRPr lang="zh-CN" altLang="en-US"/>
              </a:p>
            </p:txBody>
          </p:sp>
          <p:sp>
            <p:nvSpPr>
              <p:cNvPr id="1073744927" name="椭圆 1073744926"/>
              <p:cNvSpPr/>
              <p:nvPr/>
            </p:nvSpPr>
            <p:spPr>
              <a:xfrm>
                <a:off x="4312" y="5201"/>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928" name="椭圆 1073744927"/>
              <p:cNvSpPr/>
              <p:nvPr/>
            </p:nvSpPr>
            <p:spPr>
              <a:xfrm>
                <a:off x="1972" y="5525"/>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4929" name="直接连接符 1073744928"/>
              <p:cNvSpPr/>
              <p:nvPr/>
            </p:nvSpPr>
            <p:spPr>
              <a:xfrm>
                <a:off x="2680" y="5051"/>
                <a:ext cx="222" cy="0"/>
              </a:xfrm>
              <a:prstGeom prst="line">
                <a:avLst/>
              </a:prstGeom>
              <a:ln w="9525" cap="flat" cmpd="sng">
                <a:solidFill>
                  <a:srgbClr val="000000"/>
                </a:solidFill>
                <a:prstDash val="solid"/>
                <a:headEnd type="none" w="med" len="med"/>
                <a:tailEnd type="stealth" w="sm" len="med"/>
              </a:ln>
            </p:spPr>
          </p:sp>
          <p:sp>
            <p:nvSpPr>
              <p:cNvPr id="1073744930" name="直接连接符 1073744929"/>
              <p:cNvSpPr/>
              <p:nvPr/>
            </p:nvSpPr>
            <p:spPr>
              <a:xfrm>
                <a:off x="2692" y="5459"/>
                <a:ext cx="222" cy="0"/>
              </a:xfrm>
              <a:prstGeom prst="line">
                <a:avLst/>
              </a:prstGeom>
              <a:ln w="9525" cap="flat" cmpd="sng">
                <a:solidFill>
                  <a:srgbClr val="000000"/>
                </a:solidFill>
                <a:prstDash val="solid"/>
                <a:headEnd type="none" w="med" len="med"/>
                <a:tailEnd type="stealth" w="sm" len="med"/>
              </a:ln>
            </p:spPr>
          </p:sp>
          <p:sp>
            <p:nvSpPr>
              <p:cNvPr id="1073744931" name="文本框 1073744930"/>
              <p:cNvSpPr txBox="1"/>
              <p:nvPr/>
            </p:nvSpPr>
            <p:spPr>
              <a:xfrm>
                <a:off x="2560" y="4634"/>
                <a:ext cx="655" cy="612"/>
              </a:xfrm>
              <a:prstGeom prst="rect">
                <a:avLst/>
              </a:prstGeom>
              <a:noFill/>
              <a:ln w="9525">
                <a:noFill/>
              </a:ln>
            </p:spPr>
            <p:txBody>
              <a:bodyPr wrap="square"/>
              <a:p>
                <a:r>
                  <a:rPr lang="zh-CN" altLang="en-US"/>
                  <a:t>i-</a:t>
                </a:r>
                <a:endParaRPr lang="zh-CN" altLang="en-US"/>
              </a:p>
              <a:p>
                <a:endParaRPr lang="zh-CN" altLang="en-US"/>
              </a:p>
            </p:txBody>
          </p:sp>
          <p:sp>
            <p:nvSpPr>
              <p:cNvPr id="1073744932" name="文本框 1073744931"/>
              <p:cNvSpPr txBox="1"/>
              <p:nvPr/>
            </p:nvSpPr>
            <p:spPr>
              <a:xfrm>
                <a:off x="2518" y="5078"/>
                <a:ext cx="655" cy="612"/>
              </a:xfrm>
              <a:prstGeom prst="rect">
                <a:avLst/>
              </a:prstGeom>
              <a:noFill/>
              <a:ln w="9525">
                <a:noFill/>
              </a:ln>
            </p:spPr>
            <p:txBody>
              <a:bodyPr wrap="square"/>
              <a:p>
                <a:r>
                  <a:rPr lang="zh-CN" altLang="en-US"/>
                  <a:t>i+</a:t>
                </a:r>
                <a:endParaRPr lang="zh-CN" altLang="en-US"/>
              </a:p>
              <a:p>
                <a:endParaRPr lang="zh-CN" altLang="en-US"/>
              </a:p>
            </p:txBody>
          </p:sp>
          <p:sp>
            <p:nvSpPr>
              <p:cNvPr id="1073744933" name="文本框 1073744932"/>
              <p:cNvSpPr txBox="1"/>
              <p:nvPr/>
            </p:nvSpPr>
            <p:spPr>
              <a:xfrm>
                <a:off x="3322" y="4991"/>
                <a:ext cx="618" cy="588"/>
              </a:xfrm>
              <a:prstGeom prst="rect">
                <a:avLst/>
              </a:prstGeom>
              <a:noFill/>
              <a:ln w="9525">
                <a:noFill/>
              </a:ln>
            </p:spPr>
            <p:txBody>
              <a:bodyPr wrap="square"/>
              <a:p>
                <a:r>
                  <a:rPr lang="zh-CN" altLang="en-US"/>
                  <a:t>+</a:t>
                </a:r>
                <a:endParaRPr lang="zh-CN" altLang="en-US"/>
              </a:p>
              <a:p>
                <a:endParaRPr lang="zh-CN" altLang="en-US"/>
              </a:p>
            </p:txBody>
          </p:sp>
          <p:sp>
            <p:nvSpPr>
              <p:cNvPr id="1073744934" name="文本框 1073744933"/>
              <p:cNvSpPr txBox="1"/>
              <p:nvPr/>
            </p:nvSpPr>
            <p:spPr>
              <a:xfrm>
                <a:off x="2866" y="5327"/>
                <a:ext cx="618" cy="588"/>
              </a:xfrm>
              <a:prstGeom prst="rect">
                <a:avLst/>
              </a:prstGeom>
              <a:noFill/>
              <a:ln w="9525">
                <a:noFill/>
              </a:ln>
            </p:spPr>
            <p:txBody>
              <a:bodyPr wrap="square"/>
              <a:p>
                <a:r>
                  <a:rPr lang="zh-CN" altLang="en-US"/>
                  <a:t>+</a:t>
                </a:r>
                <a:endParaRPr lang="zh-CN" altLang="en-US"/>
              </a:p>
              <a:p>
                <a:endParaRPr lang="zh-CN" altLang="en-US"/>
              </a:p>
            </p:txBody>
          </p:sp>
          <p:sp>
            <p:nvSpPr>
              <p:cNvPr id="1073744935" name="直接连接符 1073744934"/>
              <p:cNvSpPr/>
              <p:nvPr/>
            </p:nvSpPr>
            <p:spPr>
              <a:xfrm>
                <a:off x="1810" y="5111"/>
                <a:ext cx="0" cy="192"/>
              </a:xfrm>
              <a:prstGeom prst="line">
                <a:avLst/>
              </a:prstGeom>
              <a:ln w="9525" cap="flat" cmpd="sng">
                <a:solidFill>
                  <a:srgbClr val="000000"/>
                </a:solidFill>
                <a:prstDash val="solid"/>
                <a:headEnd type="none" w="med" len="med"/>
                <a:tailEnd type="none" w="med" len="med"/>
              </a:ln>
            </p:spPr>
          </p:sp>
          <p:sp>
            <p:nvSpPr>
              <p:cNvPr id="1073744936" name="文本框 1073744935"/>
              <p:cNvSpPr txBox="1"/>
              <p:nvPr/>
            </p:nvSpPr>
            <p:spPr>
              <a:xfrm>
                <a:off x="2380" y="4962"/>
                <a:ext cx="462" cy="462"/>
              </a:xfrm>
              <a:prstGeom prst="rect">
                <a:avLst/>
              </a:prstGeom>
              <a:noFill/>
              <a:ln w="9525">
                <a:noFill/>
              </a:ln>
            </p:spPr>
            <p:txBody>
              <a:bodyPr wrap="square"/>
              <a:p>
                <a:r>
                  <a:rPr lang="zh-CN" altLang="en-US"/>
                  <a:t>A</a:t>
                </a:r>
                <a:endParaRPr lang="zh-CN" altLang="en-US"/>
              </a:p>
              <a:p>
                <a:endParaRPr lang="zh-CN" altLang="en-US"/>
              </a:p>
            </p:txBody>
          </p:sp>
        </p:grpSp>
      </p:grpSp>
      <p:grpSp>
        <p:nvGrpSpPr>
          <p:cNvPr id="1073745077" name="组合 1073745076"/>
          <p:cNvGrpSpPr/>
          <p:nvPr/>
        </p:nvGrpSpPr>
        <p:grpSpPr>
          <a:xfrm rot="0">
            <a:off x="4050665" y="3646805"/>
            <a:ext cx="4396740" cy="2876412"/>
            <a:chOff x="4140" y="10020"/>
            <a:chExt cx="4200" cy="3962"/>
          </a:xfrm>
        </p:grpSpPr>
        <p:grpSp>
          <p:nvGrpSpPr>
            <p:cNvPr id="1073745078" name="组合 1073745077"/>
            <p:cNvGrpSpPr/>
            <p:nvPr/>
          </p:nvGrpSpPr>
          <p:grpSpPr>
            <a:xfrm>
              <a:off x="4140" y="10020"/>
              <a:ext cx="4148" cy="3962"/>
              <a:chOff x="6784" y="13020"/>
              <a:chExt cx="4148" cy="3962"/>
            </a:xfrm>
          </p:grpSpPr>
          <p:sp>
            <p:nvSpPr>
              <p:cNvPr id="1073745079" name="文本框 1073745078"/>
              <p:cNvSpPr txBox="1"/>
              <p:nvPr/>
            </p:nvSpPr>
            <p:spPr>
              <a:xfrm>
                <a:off x="8473" y="16483"/>
                <a:ext cx="2459" cy="499"/>
              </a:xfrm>
              <a:prstGeom prst="rect">
                <a:avLst/>
              </a:prstGeom>
              <a:noFill/>
              <a:ln w="9525">
                <a:noFill/>
              </a:ln>
            </p:spPr>
            <p:txBody>
              <a:bodyPr wrap="square"/>
              <a:p>
                <a:r>
                  <a:rPr lang="zh-CN" altLang="en-US"/>
                  <a:t>图8-15  加法电路</a:t>
                </a:r>
                <a:endParaRPr lang="zh-CN" altLang="en-US"/>
              </a:p>
              <a:p>
                <a:endParaRPr lang="zh-CN" altLang="en-US"/>
              </a:p>
            </p:txBody>
          </p:sp>
          <p:grpSp>
            <p:nvGrpSpPr>
              <p:cNvPr id="1073745080" name="组合 1073745079"/>
              <p:cNvGrpSpPr/>
              <p:nvPr/>
            </p:nvGrpSpPr>
            <p:grpSpPr>
              <a:xfrm>
                <a:off x="6784" y="13020"/>
                <a:ext cx="3468" cy="2506"/>
                <a:chOff x="6784" y="13020"/>
                <a:chExt cx="3468" cy="2506"/>
              </a:xfrm>
            </p:grpSpPr>
            <p:sp>
              <p:nvSpPr>
                <p:cNvPr id="1073745081" name="矩形 1073745080"/>
                <p:cNvSpPr/>
                <p:nvPr/>
              </p:nvSpPr>
              <p:spPr>
                <a:xfrm>
                  <a:off x="8832" y="14124"/>
                  <a:ext cx="710" cy="98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082" name="直接连接符 1073745081"/>
                <p:cNvSpPr/>
                <p:nvPr/>
              </p:nvSpPr>
              <p:spPr>
                <a:xfrm>
                  <a:off x="7312" y="14472"/>
                  <a:ext cx="1527" cy="0"/>
                </a:xfrm>
                <a:prstGeom prst="line">
                  <a:avLst/>
                </a:prstGeom>
                <a:ln w="9525" cap="flat" cmpd="sng">
                  <a:solidFill>
                    <a:srgbClr val="000000"/>
                  </a:solidFill>
                  <a:prstDash val="solid"/>
                  <a:headEnd type="none" w="med" len="med"/>
                  <a:tailEnd type="none" w="med" len="med"/>
                </a:ln>
              </p:spPr>
            </p:sp>
            <p:sp>
              <p:nvSpPr>
                <p:cNvPr id="1073745083" name="直接连接符 1073745082"/>
                <p:cNvSpPr/>
                <p:nvPr/>
              </p:nvSpPr>
              <p:spPr>
                <a:xfrm flipV="1">
                  <a:off x="8536" y="13810"/>
                  <a:ext cx="0" cy="660"/>
                </a:xfrm>
                <a:prstGeom prst="line">
                  <a:avLst/>
                </a:prstGeom>
                <a:ln w="9525" cap="flat" cmpd="sng">
                  <a:solidFill>
                    <a:srgbClr val="000000"/>
                  </a:solidFill>
                  <a:prstDash val="solid"/>
                  <a:headEnd type="none" w="med" len="med"/>
                  <a:tailEnd type="none" w="med" len="med"/>
                </a:ln>
              </p:spPr>
            </p:sp>
            <p:sp>
              <p:nvSpPr>
                <p:cNvPr id="1073745084" name="直接连接符 1073745083"/>
                <p:cNvSpPr/>
                <p:nvPr/>
              </p:nvSpPr>
              <p:spPr>
                <a:xfrm>
                  <a:off x="8524" y="13810"/>
                  <a:ext cx="1296" cy="0"/>
                </a:xfrm>
                <a:prstGeom prst="line">
                  <a:avLst/>
                </a:prstGeom>
                <a:ln w="9525" cap="flat" cmpd="sng">
                  <a:solidFill>
                    <a:srgbClr val="000000"/>
                  </a:solidFill>
                  <a:prstDash val="solid"/>
                  <a:headEnd type="none" w="med" len="med"/>
                  <a:tailEnd type="none" w="med" len="med"/>
                </a:ln>
              </p:spPr>
            </p:sp>
            <p:sp>
              <p:nvSpPr>
                <p:cNvPr id="1073745085" name="直接连接符 1073745084"/>
                <p:cNvSpPr/>
                <p:nvPr/>
              </p:nvSpPr>
              <p:spPr>
                <a:xfrm>
                  <a:off x="9820" y="13810"/>
                  <a:ext cx="0" cy="792"/>
                </a:xfrm>
                <a:prstGeom prst="line">
                  <a:avLst/>
                </a:prstGeom>
                <a:ln w="9525" cap="flat" cmpd="sng">
                  <a:solidFill>
                    <a:srgbClr val="000000"/>
                  </a:solidFill>
                  <a:prstDash val="solid"/>
                  <a:headEnd type="none" w="med" len="med"/>
                  <a:tailEnd type="none" w="med" len="med"/>
                </a:ln>
              </p:spPr>
            </p:sp>
            <p:sp>
              <p:nvSpPr>
                <p:cNvPr id="1073745086" name="直接连接符 1073745085"/>
                <p:cNvSpPr/>
                <p:nvPr/>
              </p:nvSpPr>
              <p:spPr>
                <a:xfrm>
                  <a:off x="9545" y="14602"/>
                  <a:ext cx="693" cy="0"/>
                </a:xfrm>
                <a:prstGeom prst="line">
                  <a:avLst/>
                </a:prstGeom>
                <a:ln w="9525" cap="flat" cmpd="sng">
                  <a:solidFill>
                    <a:srgbClr val="000000"/>
                  </a:solidFill>
                  <a:prstDash val="solid"/>
                  <a:headEnd type="none" w="med" len="med"/>
                  <a:tailEnd type="none" w="med" len="med"/>
                </a:ln>
              </p:spPr>
            </p:sp>
            <p:sp>
              <p:nvSpPr>
                <p:cNvPr id="1073745087" name="直接连接符 1073745086"/>
                <p:cNvSpPr/>
                <p:nvPr/>
              </p:nvSpPr>
              <p:spPr>
                <a:xfrm>
                  <a:off x="8544" y="14910"/>
                  <a:ext cx="298" cy="0"/>
                </a:xfrm>
                <a:prstGeom prst="line">
                  <a:avLst/>
                </a:prstGeom>
                <a:ln w="9525" cap="flat" cmpd="sng">
                  <a:solidFill>
                    <a:srgbClr val="000000"/>
                  </a:solidFill>
                  <a:prstDash val="solid"/>
                  <a:headEnd type="none" w="med" len="med"/>
                  <a:tailEnd type="none" w="med" len="med"/>
                </a:ln>
              </p:spPr>
            </p:sp>
            <p:sp>
              <p:nvSpPr>
                <p:cNvPr id="1073745088" name="直接连接符 1073745087"/>
                <p:cNvSpPr/>
                <p:nvPr/>
              </p:nvSpPr>
              <p:spPr>
                <a:xfrm>
                  <a:off x="8544" y="14910"/>
                  <a:ext cx="0" cy="616"/>
                </a:xfrm>
                <a:prstGeom prst="line">
                  <a:avLst/>
                </a:prstGeom>
                <a:ln w="9525" cap="flat" cmpd="sng">
                  <a:solidFill>
                    <a:srgbClr val="000000"/>
                  </a:solidFill>
                  <a:prstDash val="solid"/>
                  <a:headEnd type="none" w="med" len="med"/>
                  <a:tailEnd type="none" w="med" len="med"/>
                </a:ln>
              </p:spPr>
            </p:sp>
            <p:sp>
              <p:nvSpPr>
                <p:cNvPr id="1073745089" name="直接连接符 1073745088"/>
                <p:cNvSpPr/>
                <p:nvPr/>
              </p:nvSpPr>
              <p:spPr>
                <a:xfrm>
                  <a:off x="8473" y="15526"/>
                  <a:ext cx="165" cy="0"/>
                </a:xfrm>
                <a:prstGeom prst="line">
                  <a:avLst/>
                </a:prstGeom>
                <a:ln w="9525" cap="flat" cmpd="sng">
                  <a:solidFill>
                    <a:srgbClr val="000000"/>
                  </a:solidFill>
                  <a:prstDash val="solid"/>
                  <a:headEnd type="none" w="med" len="med"/>
                  <a:tailEnd type="none" w="med" len="med"/>
                </a:ln>
              </p:spPr>
            </p:sp>
            <p:sp>
              <p:nvSpPr>
                <p:cNvPr id="1073745090" name="直接连接符 1073745089"/>
                <p:cNvSpPr/>
                <p:nvPr/>
              </p:nvSpPr>
              <p:spPr>
                <a:xfrm>
                  <a:off x="8898" y="14470"/>
                  <a:ext cx="121" cy="0"/>
                </a:xfrm>
                <a:prstGeom prst="line">
                  <a:avLst/>
                </a:prstGeom>
                <a:ln w="9525" cap="flat" cmpd="sng">
                  <a:solidFill>
                    <a:srgbClr val="000000"/>
                  </a:solidFill>
                  <a:prstDash val="solid"/>
                  <a:headEnd type="none" w="med" len="med"/>
                  <a:tailEnd type="none" w="med" len="med"/>
                </a:ln>
              </p:spPr>
            </p:sp>
            <p:sp>
              <p:nvSpPr>
                <p:cNvPr id="1073745091" name="矩形 1073745090"/>
                <p:cNvSpPr/>
                <p:nvPr/>
              </p:nvSpPr>
              <p:spPr>
                <a:xfrm>
                  <a:off x="7666" y="14430"/>
                  <a:ext cx="341" cy="99"/>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092" name="矩形 1073745091"/>
                <p:cNvSpPr/>
                <p:nvPr/>
              </p:nvSpPr>
              <p:spPr>
                <a:xfrm>
                  <a:off x="8940" y="13744"/>
                  <a:ext cx="407" cy="121"/>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093" name="直接连接符 1073745092"/>
                <p:cNvSpPr/>
                <p:nvPr/>
              </p:nvSpPr>
              <p:spPr>
                <a:xfrm>
                  <a:off x="7300" y="14400"/>
                  <a:ext cx="312" cy="0"/>
                </a:xfrm>
                <a:prstGeom prst="line">
                  <a:avLst/>
                </a:prstGeom>
                <a:ln w="9525" cap="flat" cmpd="sng">
                  <a:solidFill>
                    <a:srgbClr val="000000"/>
                  </a:solidFill>
                  <a:prstDash val="solid"/>
                  <a:headEnd type="none" w="med" len="med"/>
                  <a:tailEnd type="stealth" w="sm" len="med"/>
                </a:ln>
              </p:spPr>
            </p:sp>
            <p:sp>
              <p:nvSpPr>
                <p:cNvPr id="1073745094" name="直接连接符 1073745093"/>
                <p:cNvSpPr/>
                <p:nvPr/>
              </p:nvSpPr>
              <p:spPr>
                <a:xfrm>
                  <a:off x="8518" y="13722"/>
                  <a:ext cx="402" cy="0"/>
                </a:xfrm>
                <a:prstGeom prst="line">
                  <a:avLst/>
                </a:prstGeom>
                <a:ln w="9525" cap="flat" cmpd="sng">
                  <a:solidFill>
                    <a:srgbClr val="000000"/>
                  </a:solidFill>
                  <a:prstDash val="solid"/>
                  <a:headEnd type="none" w="med" len="med"/>
                  <a:tailEnd type="stealth" w="sm" len="med"/>
                </a:ln>
              </p:spPr>
            </p:sp>
            <p:sp>
              <p:nvSpPr>
                <p:cNvPr id="1073745095" name="矩形 1073745094"/>
                <p:cNvSpPr/>
                <p:nvPr/>
              </p:nvSpPr>
              <p:spPr>
                <a:xfrm>
                  <a:off x="8478" y="15064"/>
                  <a:ext cx="106" cy="34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096" name="等腰三角形 1073745095"/>
                <p:cNvSpPr/>
                <p:nvPr/>
              </p:nvSpPr>
              <p:spPr>
                <a:xfrm rot="5400000">
                  <a:off x="9018" y="14138"/>
                  <a:ext cx="143"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097" name="文本框 1073745096"/>
                <p:cNvSpPr txBox="1"/>
                <p:nvPr/>
              </p:nvSpPr>
              <p:spPr>
                <a:xfrm>
                  <a:off x="9085" y="14030"/>
                  <a:ext cx="561" cy="374"/>
                </a:xfrm>
                <a:prstGeom prst="rect">
                  <a:avLst/>
                </a:prstGeom>
                <a:noFill/>
                <a:ln w="9525">
                  <a:noFill/>
                </a:ln>
              </p:spPr>
              <p:txBody>
                <a:bodyPr wrap="square"/>
                <a:p>
                  <a:r>
                    <a:rPr lang="zh-CN" altLang="en-US"/>
                    <a:t>∞</a:t>
                  </a:r>
                  <a:endParaRPr lang="zh-CN" altLang="en-US"/>
                </a:p>
                <a:p>
                  <a:endParaRPr lang="zh-CN" altLang="en-US"/>
                </a:p>
              </p:txBody>
            </p:sp>
            <p:sp>
              <p:nvSpPr>
                <p:cNvPr id="1073745098" name="文本框 1073745097"/>
                <p:cNvSpPr txBox="1"/>
                <p:nvPr/>
              </p:nvSpPr>
              <p:spPr>
                <a:xfrm>
                  <a:off x="7180" y="13020"/>
                  <a:ext cx="655" cy="612"/>
                </a:xfrm>
                <a:prstGeom prst="rect">
                  <a:avLst/>
                </a:prstGeom>
                <a:noFill/>
                <a:ln w="9525">
                  <a:noFill/>
                </a:ln>
              </p:spPr>
              <p:txBody>
                <a:bodyPr wrap="square"/>
                <a:p>
                  <a:r>
                    <a:rPr lang="zh-CN" altLang="en-US"/>
                    <a:t>i1</a:t>
                  </a:r>
                  <a:endParaRPr lang="zh-CN" altLang="en-US"/>
                </a:p>
                <a:p>
                  <a:endParaRPr lang="zh-CN" altLang="en-US"/>
                </a:p>
              </p:txBody>
            </p:sp>
            <p:sp>
              <p:nvSpPr>
                <p:cNvPr id="1073745099" name="文本框 1073745098"/>
                <p:cNvSpPr txBox="1"/>
                <p:nvPr/>
              </p:nvSpPr>
              <p:spPr>
                <a:xfrm>
                  <a:off x="6784" y="13194"/>
                  <a:ext cx="726" cy="513"/>
                </a:xfrm>
                <a:prstGeom prst="rect">
                  <a:avLst/>
                </a:prstGeom>
                <a:noFill/>
                <a:ln w="9525">
                  <a:noFill/>
                </a:ln>
              </p:spPr>
              <p:txBody>
                <a:bodyPr wrap="square"/>
                <a:p>
                  <a:r>
                    <a:rPr lang="zh-CN" altLang="en-US"/>
                    <a:t>ui1</a:t>
                  </a:r>
                  <a:endParaRPr lang="zh-CN" altLang="en-US"/>
                </a:p>
                <a:p>
                  <a:endParaRPr lang="zh-CN" altLang="en-US"/>
                </a:p>
              </p:txBody>
            </p:sp>
            <p:sp>
              <p:nvSpPr>
                <p:cNvPr id="1073745100" name="文本框 1073745099"/>
                <p:cNvSpPr txBox="1"/>
                <p:nvPr/>
              </p:nvSpPr>
              <p:spPr>
                <a:xfrm>
                  <a:off x="8296" y="13340"/>
                  <a:ext cx="655" cy="612"/>
                </a:xfrm>
                <a:prstGeom prst="rect">
                  <a:avLst/>
                </a:prstGeom>
                <a:noFill/>
                <a:ln w="9525">
                  <a:noFill/>
                </a:ln>
              </p:spPr>
              <p:txBody>
                <a:bodyPr wrap="square"/>
                <a:p>
                  <a:r>
                    <a:rPr lang="zh-CN" altLang="en-US"/>
                    <a:t>if</a:t>
                  </a:r>
                  <a:endParaRPr lang="zh-CN" altLang="en-US"/>
                </a:p>
                <a:p>
                  <a:endParaRPr lang="zh-CN" altLang="en-US"/>
                </a:p>
              </p:txBody>
            </p:sp>
            <p:sp>
              <p:nvSpPr>
                <p:cNvPr id="1073745101" name="文本框 1073745100"/>
                <p:cNvSpPr txBox="1"/>
                <p:nvPr/>
              </p:nvSpPr>
              <p:spPr>
                <a:xfrm>
                  <a:off x="7588" y="13398"/>
                  <a:ext cx="644" cy="612"/>
                </a:xfrm>
                <a:prstGeom prst="rect">
                  <a:avLst/>
                </a:prstGeom>
                <a:noFill/>
                <a:ln w="9525">
                  <a:noFill/>
                </a:ln>
              </p:spPr>
              <p:txBody>
                <a:bodyPr wrap="square"/>
                <a:p>
                  <a:r>
                    <a:rPr lang="zh-CN" altLang="en-US"/>
                    <a:t>R1</a:t>
                  </a:r>
                  <a:endParaRPr lang="zh-CN" altLang="en-US"/>
                </a:p>
                <a:p>
                  <a:endParaRPr lang="zh-CN" altLang="en-US"/>
                </a:p>
              </p:txBody>
            </p:sp>
            <p:sp>
              <p:nvSpPr>
                <p:cNvPr id="1073745103" name="文本框 1073745102"/>
                <p:cNvSpPr txBox="1"/>
                <p:nvPr/>
              </p:nvSpPr>
              <p:spPr>
                <a:xfrm>
                  <a:off x="8900" y="13392"/>
                  <a:ext cx="644" cy="612"/>
                </a:xfrm>
                <a:prstGeom prst="rect">
                  <a:avLst/>
                </a:prstGeom>
                <a:noFill/>
                <a:ln w="9525">
                  <a:noFill/>
                </a:ln>
              </p:spPr>
              <p:txBody>
                <a:bodyPr wrap="square"/>
                <a:p>
                  <a:r>
                    <a:rPr lang="zh-CN" altLang="en-US"/>
                    <a:t>RF</a:t>
                  </a:r>
                  <a:endParaRPr lang="zh-CN" altLang="en-US"/>
                </a:p>
                <a:p>
                  <a:endParaRPr lang="zh-CN" altLang="en-US"/>
                </a:p>
              </p:txBody>
            </p:sp>
            <p:sp>
              <p:nvSpPr>
                <p:cNvPr id="1073745104" name="椭圆 1073745103"/>
                <p:cNvSpPr/>
                <p:nvPr/>
              </p:nvSpPr>
              <p:spPr>
                <a:xfrm>
                  <a:off x="10204" y="14568"/>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5105" name="椭圆 1073745104"/>
                <p:cNvSpPr/>
                <p:nvPr/>
              </p:nvSpPr>
              <p:spPr>
                <a:xfrm>
                  <a:off x="7264" y="14454"/>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5106" name="直接连接符 1073745105"/>
                <p:cNvSpPr/>
                <p:nvPr/>
              </p:nvSpPr>
              <p:spPr>
                <a:xfrm>
                  <a:off x="8572" y="14418"/>
                  <a:ext cx="222" cy="0"/>
                </a:xfrm>
                <a:prstGeom prst="line">
                  <a:avLst/>
                </a:prstGeom>
                <a:ln w="9525" cap="flat" cmpd="sng">
                  <a:solidFill>
                    <a:srgbClr val="000000"/>
                  </a:solidFill>
                  <a:prstDash val="solid"/>
                  <a:headEnd type="none" w="med" len="med"/>
                  <a:tailEnd type="stealth" w="sm" len="med"/>
                </a:ln>
              </p:spPr>
            </p:sp>
            <p:sp>
              <p:nvSpPr>
                <p:cNvPr id="1073745107" name="直接连接符 1073745106"/>
                <p:cNvSpPr/>
                <p:nvPr/>
              </p:nvSpPr>
              <p:spPr>
                <a:xfrm>
                  <a:off x="8584" y="14826"/>
                  <a:ext cx="222" cy="0"/>
                </a:xfrm>
                <a:prstGeom prst="line">
                  <a:avLst/>
                </a:prstGeom>
                <a:ln w="9525" cap="flat" cmpd="sng">
                  <a:solidFill>
                    <a:srgbClr val="000000"/>
                  </a:solidFill>
                  <a:prstDash val="solid"/>
                  <a:headEnd type="none" w="med" len="med"/>
                  <a:tailEnd type="stealth" w="sm" len="med"/>
                </a:ln>
              </p:spPr>
            </p:sp>
            <p:sp>
              <p:nvSpPr>
                <p:cNvPr id="1073745108" name="文本框 1073745107"/>
                <p:cNvSpPr txBox="1"/>
                <p:nvPr/>
              </p:nvSpPr>
              <p:spPr>
                <a:xfrm>
                  <a:off x="8422" y="14012"/>
                  <a:ext cx="655" cy="612"/>
                </a:xfrm>
                <a:prstGeom prst="rect">
                  <a:avLst/>
                </a:prstGeom>
                <a:noFill/>
                <a:ln w="9525">
                  <a:noFill/>
                </a:ln>
              </p:spPr>
              <p:txBody>
                <a:bodyPr wrap="square"/>
                <a:p>
                  <a:r>
                    <a:rPr lang="zh-CN" altLang="en-US"/>
                    <a:t>i-</a:t>
                  </a:r>
                  <a:endParaRPr lang="zh-CN" altLang="en-US"/>
                </a:p>
                <a:p>
                  <a:endParaRPr lang="zh-CN" altLang="en-US"/>
                </a:p>
              </p:txBody>
            </p:sp>
            <p:sp>
              <p:nvSpPr>
                <p:cNvPr id="1073745109" name="文本框 1073745108"/>
                <p:cNvSpPr txBox="1"/>
                <p:nvPr/>
              </p:nvSpPr>
              <p:spPr>
                <a:xfrm>
                  <a:off x="8410" y="14448"/>
                  <a:ext cx="655" cy="612"/>
                </a:xfrm>
                <a:prstGeom prst="rect">
                  <a:avLst/>
                </a:prstGeom>
                <a:noFill/>
                <a:ln w="9525">
                  <a:noFill/>
                </a:ln>
              </p:spPr>
              <p:txBody>
                <a:bodyPr wrap="square"/>
                <a:p>
                  <a:r>
                    <a:rPr lang="zh-CN" altLang="en-US"/>
                    <a:t>i+</a:t>
                  </a:r>
                  <a:endParaRPr lang="zh-CN" altLang="en-US"/>
                </a:p>
                <a:p>
                  <a:endParaRPr lang="zh-CN" altLang="en-US"/>
                </a:p>
              </p:txBody>
            </p:sp>
            <p:sp>
              <p:nvSpPr>
                <p:cNvPr id="1073745110" name="文本框 1073745109"/>
                <p:cNvSpPr txBox="1"/>
                <p:nvPr/>
              </p:nvSpPr>
              <p:spPr>
                <a:xfrm>
                  <a:off x="9262" y="14370"/>
                  <a:ext cx="462" cy="498"/>
                </a:xfrm>
                <a:prstGeom prst="rect">
                  <a:avLst/>
                </a:prstGeom>
                <a:noFill/>
                <a:ln w="9525">
                  <a:noFill/>
                </a:ln>
              </p:spPr>
              <p:txBody>
                <a:bodyPr wrap="square"/>
                <a:p>
                  <a:r>
                    <a:rPr lang="zh-CN" altLang="en-US"/>
                    <a:t>+</a:t>
                  </a:r>
                  <a:endParaRPr lang="zh-CN" altLang="en-US"/>
                </a:p>
                <a:p>
                  <a:endParaRPr lang="zh-CN" altLang="en-US"/>
                </a:p>
              </p:txBody>
            </p:sp>
            <p:sp>
              <p:nvSpPr>
                <p:cNvPr id="1073745111" name="文本框 1073745110"/>
                <p:cNvSpPr txBox="1"/>
                <p:nvPr/>
              </p:nvSpPr>
              <p:spPr>
                <a:xfrm>
                  <a:off x="8764" y="14682"/>
                  <a:ext cx="462" cy="498"/>
                </a:xfrm>
                <a:prstGeom prst="rect">
                  <a:avLst/>
                </a:prstGeom>
                <a:noFill/>
                <a:ln w="9525">
                  <a:noFill/>
                </a:ln>
              </p:spPr>
              <p:txBody>
                <a:bodyPr wrap="square"/>
                <a:p>
                  <a:r>
                    <a:rPr lang="zh-CN" altLang="en-US"/>
                    <a:t>+</a:t>
                  </a:r>
                  <a:endParaRPr lang="zh-CN" altLang="en-US"/>
                </a:p>
                <a:p>
                  <a:endParaRPr lang="zh-CN" altLang="en-US"/>
                </a:p>
              </p:txBody>
            </p:sp>
            <p:sp>
              <p:nvSpPr>
                <p:cNvPr id="1073745112" name="直接连接符 1073745111"/>
                <p:cNvSpPr/>
                <p:nvPr/>
              </p:nvSpPr>
              <p:spPr>
                <a:xfrm flipV="1">
                  <a:off x="8170" y="13470"/>
                  <a:ext cx="0" cy="1008"/>
                </a:xfrm>
                <a:prstGeom prst="line">
                  <a:avLst/>
                </a:prstGeom>
                <a:ln w="9525" cap="flat" cmpd="sng">
                  <a:solidFill>
                    <a:srgbClr val="000000"/>
                  </a:solidFill>
                  <a:prstDash val="solid"/>
                  <a:headEnd type="none" w="med" len="med"/>
                  <a:tailEnd type="none" w="med" len="med"/>
                </a:ln>
              </p:spPr>
            </p:sp>
            <p:sp>
              <p:nvSpPr>
                <p:cNvPr id="1073745113" name="直接连接符 1073745112"/>
                <p:cNvSpPr/>
                <p:nvPr/>
              </p:nvSpPr>
              <p:spPr>
                <a:xfrm flipH="1">
                  <a:off x="7330" y="13470"/>
                  <a:ext cx="840" cy="0"/>
                </a:xfrm>
                <a:prstGeom prst="line">
                  <a:avLst/>
                </a:prstGeom>
                <a:ln w="9525" cap="flat" cmpd="sng">
                  <a:solidFill>
                    <a:srgbClr val="000000"/>
                  </a:solidFill>
                  <a:prstDash val="solid"/>
                  <a:headEnd type="none" w="med" len="med"/>
                  <a:tailEnd type="none" w="med" len="med"/>
                </a:ln>
              </p:spPr>
            </p:sp>
            <p:sp>
              <p:nvSpPr>
                <p:cNvPr id="1073745114" name="直接连接符 1073745113"/>
                <p:cNvSpPr/>
                <p:nvPr/>
              </p:nvSpPr>
              <p:spPr>
                <a:xfrm flipH="1">
                  <a:off x="7318" y="13959"/>
                  <a:ext cx="840" cy="0"/>
                </a:xfrm>
                <a:prstGeom prst="line">
                  <a:avLst/>
                </a:prstGeom>
                <a:ln w="9525" cap="flat" cmpd="sng">
                  <a:solidFill>
                    <a:srgbClr val="000000"/>
                  </a:solidFill>
                  <a:prstDash val="solid"/>
                  <a:headEnd type="none" w="med" len="med"/>
                  <a:tailEnd type="none" w="med" len="med"/>
                </a:ln>
              </p:spPr>
            </p:sp>
            <p:sp>
              <p:nvSpPr>
                <p:cNvPr id="1073745115" name="矩形 1073745114"/>
                <p:cNvSpPr/>
                <p:nvPr/>
              </p:nvSpPr>
              <p:spPr>
                <a:xfrm>
                  <a:off x="7654" y="13410"/>
                  <a:ext cx="341" cy="99"/>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116" name="矩形 1073745115"/>
                <p:cNvSpPr/>
                <p:nvPr/>
              </p:nvSpPr>
              <p:spPr>
                <a:xfrm>
                  <a:off x="7666" y="13911"/>
                  <a:ext cx="341" cy="99"/>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117" name="直接连接符 1073745116"/>
                <p:cNvSpPr/>
                <p:nvPr/>
              </p:nvSpPr>
              <p:spPr>
                <a:xfrm>
                  <a:off x="7318" y="13902"/>
                  <a:ext cx="312" cy="0"/>
                </a:xfrm>
                <a:prstGeom prst="line">
                  <a:avLst/>
                </a:prstGeom>
                <a:ln w="9525" cap="flat" cmpd="sng">
                  <a:solidFill>
                    <a:srgbClr val="000000"/>
                  </a:solidFill>
                  <a:prstDash val="solid"/>
                  <a:headEnd type="none" w="med" len="med"/>
                  <a:tailEnd type="stealth" w="sm" len="med"/>
                </a:ln>
              </p:spPr>
            </p:sp>
            <p:sp>
              <p:nvSpPr>
                <p:cNvPr id="1073745118" name="直接连接符 1073745117"/>
                <p:cNvSpPr/>
                <p:nvPr/>
              </p:nvSpPr>
              <p:spPr>
                <a:xfrm>
                  <a:off x="7330" y="13392"/>
                  <a:ext cx="312" cy="0"/>
                </a:xfrm>
                <a:prstGeom prst="line">
                  <a:avLst/>
                </a:prstGeom>
                <a:ln w="9525" cap="flat" cmpd="sng">
                  <a:solidFill>
                    <a:srgbClr val="000000"/>
                  </a:solidFill>
                  <a:prstDash val="solid"/>
                  <a:headEnd type="none" w="med" len="med"/>
                  <a:tailEnd type="stealth" w="sm" len="med"/>
                </a:ln>
              </p:spPr>
            </p:sp>
            <p:sp>
              <p:nvSpPr>
                <p:cNvPr id="1073745119" name="文本框 1073745118"/>
                <p:cNvSpPr txBox="1"/>
                <p:nvPr/>
              </p:nvSpPr>
              <p:spPr>
                <a:xfrm>
                  <a:off x="7600" y="13890"/>
                  <a:ext cx="644" cy="612"/>
                </a:xfrm>
                <a:prstGeom prst="rect">
                  <a:avLst/>
                </a:prstGeom>
                <a:noFill/>
                <a:ln w="9525">
                  <a:noFill/>
                </a:ln>
              </p:spPr>
              <p:txBody>
                <a:bodyPr wrap="square"/>
                <a:p>
                  <a:r>
                    <a:rPr lang="zh-CN" altLang="en-US"/>
                    <a:t>R2</a:t>
                  </a:r>
                  <a:endParaRPr lang="zh-CN" altLang="en-US"/>
                </a:p>
                <a:p>
                  <a:endParaRPr lang="zh-CN" altLang="en-US"/>
                </a:p>
              </p:txBody>
            </p:sp>
            <p:sp>
              <p:nvSpPr>
                <p:cNvPr id="1073745120" name="文本框 1073745119"/>
                <p:cNvSpPr txBox="1"/>
                <p:nvPr/>
              </p:nvSpPr>
              <p:spPr>
                <a:xfrm>
                  <a:off x="7598" y="14430"/>
                  <a:ext cx="644" cy="612"/>
                </a:xfrm>
                <a:prstGeom prst="rect">
                  <a:avLst/>
                </a:prstGeom>
                <a:noFill/>
                <a:ln w="9525">
                  <a:noFill/>
                </a:ln>
              </p:spPr>
              <p:txBody>
                <a:bodyPr wrap="square"/>
                <a:p>
                  <a:r>
                    <a:rPr lang="zh-CN" altLang="en-US"/>
                    <a:t>R3</a:t>
                  </a:r>
                  <a:endParaRPr lang="zh-CN" altLang="en-US"/>
                </a:p>
                <a:p>
                  <a:endParaRPr lang="zh-CN" altLang="en-US"/>
                </a:p>
              </p:txBody>
            </p:sp>
            <p:sp>
              <p:nvSpPr>
                <p:cNvPr id="1073745121" name="直接连接符 1073745120"/>
                <p:cNvSpPr/>
                <p:nvPr/>
              </p:nvSpPr>
              <p:spPr>
                <a:xfrm>
                  <a:off x="8230" y="14400"/>
                  <a:ext cx="222" cy="0"/>
                </a:xfrm>
                <a:prstGeom prst="line">
                  <a:avLst/>
                </a:prstGeom>
                <a:ln w="9525" cap="flat" cmpd="sng">
                  <a:solidFill>
                    <a:srgbClr val="000000"/>
                  </a:solidFill>
                  <a:prstDash val="solid"/>
                  <a:headEnd type="none" w="med" len="med"/>
                  <a:tailEnd type="stealth" w="sm" len="med"/>
                </a:ln>
              </p:spPr>
            </p:sp>
            <p:sp>
              <p:nvSpPr>
                <p:cNvPr id="1073745122" name="文本框 1073745121"/>
                <p:cNvSpPr txBox="1"/>
                <p:nvPr/>
              </p:nvSpPr>
              <p:spPr>
                <a:xfrm>
                  <a:off x="8116" y="13998"/>
                  <a:ext cx="655" cy="612"/>
                </a:xfrm>
                <a:prstGeom prst="rect">
                  <a:avLst/>
                </a:prstGeom>
                <a:noFill/>
                <a:ln w="9525">
                  <a:noFill/>
                </a:ln>
              </p:spPr>
              <p:txBody>
                <a:bodyPr wrap="square"/>
                <a:p>
                  <a:r>
                    <a:rPr lang="zh-CN" altLang="en-US"/>
                    <a:t>ii</a:t>
                  </a:r>
                  <a:endParaRPr lang="zh-CN" altLang="en-US"/>
                </a:p>
                <a:p>
                  <a:endParaRPr lang="zh-CN" altLang="en-US"/>
                </a:p>
              </p:txBody>
            </p:sp>
            <p:sp>
              <p:nvSpPr>
                <p:cNvPr id="1073745123" name="文本框 1073745122"/>
                <p:cNvSpPr txBox="1"/>
                <p:nvPr/>
              </p:nvSpPr>
              <p:spPr>
                <a:xfrm>
                  <a:off x="7191" y="13512"/>
                  <a:ext cx="655" cy="612"/>
                </a:xfrm>
                <a:prstGeom prst="rect">
                  <a:avLst/>
                </a:prstGeom>
                <a:noFill/>
                <a:ln w="9525">
                  <a:noFill/>
                </a:ln>
              </p:spPr>
              <p:txBody>
                <a:bodyPr wrap="square"/>
                <a:p>
                  <a:r>
                    <a:rPr lang="zh-CN" altLang="en-US"/>
                    <a:t>i2</a:t>
                  </a:r>
                  <a:endParaRPr lang="zh-CN" altLang="en-US"/>
                </a:p>
                <a:p>
                  <a:endParaRPr lang="zh-CN" altLang="en-US"/>
                </a:p>
              </p:txBody>
            </p:sp>
            <p:sp>
              <p:nvSpPr>
                <p:cNvPr id="1073745124" name="文本框 1073745123"/>
                <p:cNvSpPr txBox="1"/>
                <p:nvPr/>
              </p:nvSpPr>
              <p:spPr>
                <a:xfrm>
                  <a:off x="7161" y="14034"/>
                  <a:ext cx="655" cy="612"/>
                </a:xfrm>
                <a:prstGeom prst="rect">
                  <a:avLst/>
                </a:prstGeom>
                <a:noFill/>
                <a:ln w="9525">
                  <a:noFill/>
                </a:ln>
              </p:spPr>
              <p:txBody>
                <a:bodyPr wrap="square"/>
                <a:p>
                  <a:r>
                    <a:rPr lang="zh-CN" altLang="en-US"/>
                    <a:t>i4</a:t>
                  </a:r>
                  <a:endParaRPr lang="zh-CN" altLang="en-US"/>
                </a:p>
                <a:p>
                  <a:endParaRPr lang="zh-CN" altLang="en-US"/>
                </a:p>
              </p:txBody>
            </p:sp>
            <p:sp>
              <p:nvSpPr>
                <p:cNvPr id="1073745125" name="椭圆 1073745124"/>
                <p:cNvSpPr/>
                <p:nvPr/>
              </p:nvSpPr>
              <p:spPr>
                <a:xfrm>
                  <a:off x="7270" y="13944"/>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5126" name="椭圆 1073745125"/>
                <p:cNvSpPr/>
                <p:nvPr/>
              </p:nvSpPr>
              <p:spPr>
                <a:xfrm>
                  <a:off x="7282" y="13440"/>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5127" name="文本框 1073745126"/>
                <p:cNvSpPr txBox="1"/>
                <p:nvPr/>
              </p:nvSpPr>
              <p:spPr>
                <a:xfrm>
                  <a:off x="6784" y="13683"/>
                  <a:ext cx="726" cy="513"/>
                </a:xfrm>
                <a:prstGeom prst="rect">
                  <a:avLst/>
                </a:prstGeom>
                <a:noFill/>
                <a:ln w="9525">
                  <a:noFill/>
                </a:ln>
              </p:spPr>
              <p:txBody>
                <a:bodyPr wrap="square"/>
                <a:p>
                  <a:r>
                    <a:rPr lang="zh-CN" altLang="en-US"/>
                    <a:t>ui2</a:t>
                  </a:r>
                  <a:endParaRPr lang="zh-CN" altLang="en-US"/>
                </a:p>
                <a:p>
                  <a:endParaRPr lang="zh-CN" altLang="en-US"/>
                </a:p>
              </p:txBody>
            </p:sp>
            <p:sp>
              <p:nvSpPr>
                <p:cNvPr id="1073745128" name="文本框 1073745127"/>
                <p:cNvSpPr txBox="1"/>
                <p:nvPr/>
              </p:nvSpPr>
              <p:spPr>
                <a:xfrm>
                  <a:off x="6796" y="14208"/>
                  <a:ext cx="726" cy="513"/>
                </a:xfrm>
                <a:prstGeom prst="rect">
                  <a:avLst/>
                </a:prstGeom>
                <a:noFill/>
                <a:ln w="9525">
                  <a:noFill/>
                </a:ln>
              </p:spPr>
              <p:txBody>
                <a:bodyPr wrap="square"/>
                <a:p>
                  <a:r>
                    <a:rPr lang="zh-CN" altLang="en-US"/>
                    <a:t>ui3</a:t>
                  </a:r>
                  <a:endParaRPr lang="zh-CN" altLang="en-US"/>
                </a:p>
                <a:p>
                  <a:endParaRPr lang="zh-CN" altLang="en-US"/>
                </a:p>
              </p:txBody>
            </p:sp>
          </p:grpSp>
        </p:grpSp>
        <p:sp>
          <p:nvSpPr>
            <p:cNvPr id="1073745129" name="文本框 1073745128"/>
            <p:cNvSpPr txBox="1"/>
            <p:nvPr/>
          </p:nvSpPr>
          <p:spPr>
            <a:xfrm>
              <a:off x="7740" y="11268"/>
              <a:ext cx="600" cy="513"/>
            </a:xfrm>
            <a:prstGeom prst="rect">
              <a:avLst/>
            </a:prstGeom>
            <a:noFill/>
            <a:ln w="9525">
              <a:noFill/>
            </a:ln>
          </p:spPr>
          <p:txBody>
            <a:bodyPr wrap="square"/>
            <a:p>
              <a:r>
                <a:rPr lang="zh-CN" altLang="en-US"/>
                <a:t>uo</a:t>
              </a:r>
              <a:endParaRPr lang="zh-CN" altLang="en-US"/>
            </a:p>
            <a:p>
              <a:endParaRPr lang="zh-CN" altLang="en-US"/>
            </a:p>
          </p:txBody>
        </p:sp>
      </p:grpSp>
      <p:sp>
        <p:nvSpPr>
          <p:cNvPr id="3" name="文本框 2"/>
          <p:cNvSpPr txBox="1"/>
          <p:nvPr/>
        </p:nvSpPr>
        <p:spPr>
          <a:xfrm>
            <a:off x="5308600" y="5056505"/>
            <a:ext cx="478155" cy="368300"/>
          </a:xfrm>
          <a:prstGeom prst="rect">
            <a:avLst/>
          </a:prstGeom>
          <a:noFill/>
        </p:spPr>
        <p:txBody>
          <a:bodyPr wrap="square" rtlCol="0">
            <a:spAutoFit/>
          </a:bodyPr>
          <a:p>
            <a:r>
              <a:rPr lang="en-US" altLang="zh-CN"/>
              <a:t>R4</a:t>
            </a:r>
            <a:endParaRPr lang="en-US" altLang="zh-CN"/>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8.3  集成运算放大器的应用</a:t>
            </a:r>
            <a:endParaRPr>
              <a:sym typeface="+mn-ea"/>
            </a:endParaRPr>
          </a:p>
        </p:txBody>
      </p:sp>
      <p:sp>
        <p:nvSpPr>
          <p:cNvPr id="3" name="内容占位符 2"/>
          <p:cNvSpPr>
            <a:spLocks noGrp="1"/>
          </p:cNvSpPr>
          <p:nvPr>
            <p:ph idx="1"/>
          </p:nvPr>
        </p:nvSpPr>
        <p:spPr>
          <a:xfrm>
            <a:off x="669925" y="993140"/>
            <a:ext cx="11080115" cy="4070350"/>
          </a:xfrm>
        </p:spPr>
        <p:txBody>
          <a:bodyPr/>
          <a:p>
            <a:pPr marL="0" indent="0">
              <a:buNone/>
            </a:pPr>
            <a:r>
              <a:rPr lang="en-US" altLang="zh-CN" sz="2000"/>
              <a:t>    </a:t>
            </a:r>
            <a:r>
              <a:rPr lang="zh-CN" altLang="en-US" sz="2000"/>
              <a:t>（3）加法运算</a:t>
            </a:r>
            <a:endParaRPr lang="zh-CN" altLang="en-US" sz="2000"/>
          </a:p>
          <a:p>
            <a:pPr marL="0" indent="0">
              <a:buNone/>
            </a:pPr>
            <a:r>
              <a:rPr lang="en-US" altLang="zh-CN" sz="2000"/>
              <a:t>      </a:t>
            </a:r>
            <a:r>
              <a:rPr lang="zh-CN" altLang="en-US" sz="2000"/>
              <a:t>图8-15所示为三个输入信号的加法运算电路，输入信号采用反相输入方式。直流平衡电阻</a:t>
            </a:r>
            <a:r>
              <a:rPr lang="zh-CN" altLang="en-US" sz="2000" i="1"/>
              <a:t>R</a:t>
            </a:r>
            <a:r>
              <a:rPr lang="zh-CN" altLang="en-US" sz="2000" baseline="-25000"/>
              <a:t>4</a:t>
            </a:r>
            <a:r>
              <a:rPr lang="zh-CN" altLang="en-US" sz="2000"/>
              <a:t>=</a:t>
            </a:r>
            <a:r>
              <a:rPr lang="zh-CN" altLang="en-US" sz="2000" i="1"/>
              <a:t>R</a:t>
            </a:r>
            <a:r>
              <a:rPr lang="zh-CN" altLang="en-US" sz="2000" baseline="-25000"/>
              <a:t>1</a:t>
            </a:r>
            <a:r>
              <a:rPr lang="zh-CN" altLang="en-US" sz="2000"/>
              <a:t>// </a:t>
            </a:r>
            <a:r>
              <a:rPr lang="zh-CN" altLang="en-US" sz="2000" i="1"/>
              <a:t>R</a:t>
            </a:r>
            <a:r>
              <a:rPr lang="zh-CN" altLang="en-US" sz="2000" baseline="-25000"/>
              <a:t>2</a:t>
            </a:r>
            <a:r>
              <a:rPr lang="zh-CN" altLang="en-US" sz="2000"/>
              <a:t> //</a:t>
            </a:r>
            <a:r>
              <a:rPr lang="zh-CN" altLang="en-US" sz="2000" i="1"/>
              <a:t>R</a:t>
            </a:r>
            <a:r>
              <a:rPr lang="zh-CN" altLang="en-US" sz="2000" baseline="-25000"/>
              <a:t>3</a:t>
            </a:r>
            <a:r>
              <a:rPr lang="zh-CN" altLang="en-US" sz="2000"/>
              <a:t>//</a:t>
            </a:r>
            <a:r>
              <a:rPr lang="zh-CN" altLang="en-US" sz="2000" i="1"/>
              <a:t>R</a:t>
            </a:r>
            <a:r>
              <a:rPr lang="zh-CN" altLang="en-US" sz="2000" baseline="-25000"/>
              <a:t>F</a:t>
            </a:r>
            <a:r>
              <a:rPr lang="zh-CN" altLang="en-US" sz="2000"/>
              <a:t>。</a:t>
            </a:r>
            <a:endParaRPr lang="zh-CN" altLang="en-US" sz="2000"/>
          </a:p>
          <a:p>
            <a:pPr marL="0" indent="0">
              <a:buNone/>
            </a:pPr>
            <a:r>
              <a:rPr lang="en-US" altLang="zh-CN" sz="2000"/>
              <a:t>     </a:t>
            </a:r>
            <a:r>
              <a:rPr lang="zh-CN" altLang="en-US" sz="2000"/>
              <a:t>根据“虚断”的概念，由图8-15可得：</a:t>
            </a:r>
            <a:r>
              <a:rPr lang="zh-CN" altLang="en-US" sz="2000" i="1"/>
              <a:t>i</a:t>
            </a:r>
            <a:r>
              <a:rPr lang="zh-CN" altLang="en-US" sz="2000" baseline="-25000"/>
              <a:t>i</a:t>
            </a:r>
            <a:r>
              <a:rPr lang="zh-CN" altLang="en-US" sz="2000"/>
              <a:t>≈</a:t>
            </a:r>
            <a:r>
              <a:rPr lang="zh-CN" altLang="en-US" sz="2000" i="1"/>
              <a:t>i</a:t>
            </a:r>
            <a:r>
              <a:rPr lang="zh-CN" altLang="en-US" sz="2000" baseline="-25000"/>
              <a:t>f</a:t>
            </a:r>
            <a:endParaRPr lang="zh-CN" altLang="en-US" sz="2000"/>
          </a:p>
          <a:p>
            <a:pPr marL="0" indent="0">
              <a:buNone/>
            </a:pPr>
            <a:r>
              <a:rPr lang="en-US" altLang="zh-CN" sz="2000"/>
              <a:t>      </a:t>
            </a:r>
            <a:r>
              <a:rPr lang="zh-CN" altLang="en-US" sz="2000"/>
              <a:t>又      </a:t>
            </a:r>
            <a:r>
              <a:rPr lang="zh-CN" altLang="en-US" sz="2000" i="1"/>
              <a:t>i</a:t>
            </a:r>
            <a:r>
              <a:rPr lang="zh-CN" altLang="en-US" sz="2000" baseline="-25000"/>
              <a:t>i</a:t>
            </a:r>
            <a:r>
              <a:rPr lang="zh-CN" altLang="en-US" sz="2000"/>
              <a:t>=</a:t>
            </a:r>
            <a:r>
              <a:rPr lang="zh-CN" altLang="en-US" sz="2000" i="1"/>
              <a:t>i</a:t>
            </a:r>
            <a:r>
              <a:rPr lang="zh-CN" altLang="en-US" sz="2000" baseline="-25000"/>
              <a:t>1</a:t>
            </a:r>
            <a:r>
              <a:rPr lang="zh-CN" altLang="en-US" sz="2000"/>
              <a:t>+</a:t>
            </a:r>
            <a:r>
              <a:rPr lang="zh-CN" altLang="en-US" sz="2000" i="1"/>
              <a:t> i</a:t>
            </a:r>
            <a:r>
              <a:rPr lang="zh-CN" altLang="en-US" sz="2000" baseline="-25000"/>
              <a:t>2</a:t>
            </a:r>
            <a:r>
              <a:rPr lang="zh-CN" altLang="en-US" sz="2000"/>
              <a:t>+ </a:t>
            </a:r>
            <a:r>
              <a:rPr lang="zh-CN" altLang="en-US" sz="2000" i="1"/>
              <a:t>i</a:t>
            </a:r>
            <a:r>
              <a:rPr lang="zh-CN" altLang="en-US" sz="2000" baseline="-25000"/>
              <a:t>3</a:t>
            </a:r>
            <a:endParaRPr lang="zh-CN" altLang="en-US" sz="2000"/>
          </a:p>
          <a:p>
            <a:pPr marL="0" indent="0">
              <a:buNone/>
            </a:pPr>
            <a:r>
              <a:rPr lang="en-US" altLang="zh-CN" sz="2000"/>
              <a:t>      </a:t>
            </a:r>
            <a:r>
              <a:rPr lang="zh-CN" altLang="en-US" sz="2000"/>
              <a:t>再根据“虚地”的概念，可得</a:t>
            </a:r>
            <a:endParaRPr lang="zh-CN" altLang="en-US" sz="2000"/>
          </a:p>
          <a:p>
            <a:pPr marL="0" indent="0">
              <a:buNone/>
            </a:pPr>
            <a:r>
              <a:rPr lang="en-US" altLang="zh-CN" sz="2000"/>
              <a:t>      </a:t>
            </a:r>
            <a:r>
              <a:rPr lang="zh-CN" altLang="en-US" sz="2000"/>
              <a:t>则  </a:t>
            </a:r>
            <a:endParaRPr lang="zh-CN" altLang="en-US" sz="2000"/>
          </a:p>
          <a:p>
            <a:endParaRPr lang="zh-CN" altLang="en-US" sz="2000"/>
          </a:p>
          <a:p>
            <a:pPr marL="0" indent="0">
              <a:buNone/>
            </a:pPr>
            <a:endParaRPr lang="zh-CN" altLang="en-US" sz="2000"/>
          </a:p>
        </p:txBody>
      </p:sp>
      <p:pic>
        <p:nvPicPr>
          <p:cNvPr id="4" name="图片 3"/>
          <p:cNvPicPr>
            <a:picLocks noChangeAspect="1"/>
          </p:cNvPicPr>
          <p:nvPr/>
        </p:nvPicPr>
        <p:blipFill>
          <a:blip r:embed="rId1"/>
          <a:stretch>
            <a:fillRect/>
          </a:stretch>
        </p:blipFill>
        <p:spPr>
          <a:xfrm>
            <a:off x="4518660" y="2856230"/>
            <a:ext cx="4447540" cy="1384935"/>
          </a:xfrm>
          <a:prstGeom prst="rect">
            <a:avLst/>
          </a:prstGeom>
        </p:spPr>
      </p:pic>
      <p:pic>
        <p:nvPicPr>
          <p:cNvPr id="9" name="图片 8"/>
          <p:cNvPicPr>
            <a:picLocks noChangeAspect="1"/>
          </p:cNvPicPr>
          <p:nvPr/>
        </p:nvPicPr>
        <p:blipFill>
          <a:blip r:embed="rId2"/>
          <a:stretch>
            <a:fillRect/>
          </a:stretch>
        </p:blipFill>
        <p:spPr>
          <a:xfrm>
            <a:off x="1788795" y="3965575"/>
            <a:ext cx="5647690" cy="1351915"/>
          </a:xfrm>
          <a:prstGeom prst="rect">
            <a:avLst/>
          </a:prstGeom>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8.3  集成运算放大器的应用</a:t>
            </a:r>
            <a:endParaRPr>
              <a:sym typeface="+mn-ea"/>
            </a:endParaRPr>
          </a:p>
        </p:txBody>
      </p:sp>
      <p:sp>
        <p:nvSpPr>
          <p:cNvPr id="3" name="内容占位符 2"/>
          <p:cNvSpPr>
            <a:spLocks noGrp="1"/>
          </p:cNvSpPr>
          <p:nvPr>
            <p:ph idx="1"/>
          </p:nvPr>
        </p:nvSpPr>
        <p:spPr>
          <a:xfrm>
            <a:off x="669925" y="993140"/>
            <a:ext cx="11080115" cy="4939665"/>
          </a:xfrm>
        </p:spPr>
        <p:txBody>
          <a:bodyPr/>
          <a:p>
            <a:pPr marL="0" indent="0">
              <a:buNone/>
            </a:pPr>
            <a:r>
              <a:rPr lang="en-US" altLang="zh-CN" sz="2000"/>
              <a:t>     </a:t>
            </a:r>
            <a:r>
              <a:rPr lang="zh-CN" altLang="en-US" sz="2000"/>
              <a:t>（4）减法运算</a:t>
            </a:r>
            <a:endParaRPr lang="zh-CN" altLang="en-US" sz="2000"/>
          </a:p>
          <a:p>
            <a:pPr marL="0" indent="0">
              <a:buNone/>
            </a:pPr>
            <a:r>
              <a:rPr lang="en-US" altLang="zh-CN" sz="2000"/>
              <a:t>       </a:t>
            </a:r>
            <a:r>
              <a:rPr lang="zh-CN" altLang="en-US" sz="2000"/>
              <a:t>图8-16所示为减法运算电路，它是反相端和同相端都有信号输入的放大器，也称差分输入放大器。其中</a:t>
            </a:r>
            <a:r>
              <a:rPr lang="zh-CN" altLang="en-US" sz="2000" i="1"/>
              <a:t>u</a:t>
            </a:r>
            <a:r>
              <a:rPr lang="zh-CN" altLang="en-US" sz="2000" baseline="-25000"/>
              <a:t>i1</a:t>
            </a:r>
            <a:r>
              <a:rPr lang="zh-CN" altLang="en-US" sz="2000"/>
              <a:t>通过</a:t>
            </a:r>
            <a:r>
              <a:rPr lang="zh-CN" altLang="en-US" sz="2000" i="1"/>
              <a:t>R</a:t>
            </a:r>
            <a:r>
              <a:rPr lang="zh-CN" altLang="en-US" sz="2000" baseline="-25000"/>
              <a:t>1</a:t>
            </a:r>
            <a:r>
              <a:rPr lang="zh-CN" altLang="en-US" sz="2000"/>
              <a:t>加到反相端，而</a:t>
            </a:r>
            <a:r>
              <a:rPr lang="zh-CN" altLang="en-US" sz="2000" i="1"/>
              <a:t>u</a:t>
            </a:r>
            <a:r>
              <a:rPr lang="zh-CN" altLang="en-US" sz="2000" baseline="-25000"/>
              <a:t>i2</a:t>
            </a:r>
            <a:r>
              <a:rPr lang="zh-CN" altLang="en-US" sz="2000"/>
              <a:t>通过</a:t>
            </a:r>
            <a:r>
              <a:rPr lang="zh-CN" altLang="en-US" sz="2000" i="1"/>
              <a:t>R</a:t>
            </a:r>
            <a:r>
              <a:rPr lang="zh-CN" altLang="en-US" sz="2000" baseline="-25000"/>
              <a:t>2</a:t>
            </a:r>
            <a:r>
              <a:rPr lang="zh-CN" altLang="en-US" sz="2000"/>
              <a:t>、</a:t>
            </a:r>
            <a:r>
              <a:rPr lang="zh-CN" altLang="en-US" sz="2000" i="1"/>
              <a:t>R</a:t>
            </a:r>
            <a:r>
              <a:rPr lang="zh-CN" altLang="en-US" sz="2000" baseline="-25000"/>
              <a:t>3</a:t>
            </a:r>
            <a:r>
              <a:rPr lang="zh-CN" altLang="en-US" sz="2000"/>
              <a:t>分压后加到同相端。</a:t>
            </a:r>
            <a:endParaRPr lang="zh-CN" altLang="en-US" sz="2000"/>
          </a:p>
          <a:p>
            <a:endParaRPr lang="zh-CN" altLang="en-US" sz="2000"/>
          </a:p>
          <a:p>
            <a:endParaRPr lang="zh-CN" altLang="en-US" sz="2000"/>
          </a:p>
          <a:p>
            <a:endParaRPr lang="zh-CN" altLang="en-US" sz="2000"/>
          </a:p>
          <a:p>
            <a:pPr marL="0" indent="0">
              <a:buNone/>
            </a:pPr>
            <a:r>
              <a:rPr lang="en-US" altLang="zh-CN" sz="2000"/>
              <a:t>      </a:t>
            </a:r>
            <a:r>
              <a:rPr lang="zh-CN" altLang="en-US" sz="2000"/>
              <a:t>由“虚短”的概念，得</a:t>
            </a:r>
            <a:endParaRPr lang="zh-CN" altLang="en-US" sz="2000"/>
          </a:p>
          <a:p>
            <a:endParaRPr lang="zh-CN" altLang="en-US" sz="2000"/>
          </a:p>
          <a:p>
            <a:pPr marL="0" indent="0">
              <a:buNone/>
            </a:pPr>
            <a:r>
              <a:rPr lang="en-US" altLang="zh-CN" sz="2000"/>
              <a:t>       </a:t>
            </a:r>
            <a:r>
              <a:rPr lang="zh-CN" altLang="en-US" sz="2000"/>
              <a:t>整理可得</a:t>
            </a:r>
            <a:endParaRPr lang="zh-CN" altLang="en-US" sz="2000"/>
          </a:p>
        </p:txBody>
      </p:sp>
      <p:pic>
        <p:nvPicPr>
          <p:cNvPr id="5" name="图片 4"/>
          <p:cNvPicPr>
            <a:picLocks noChangeAspect="1"/>
          </p:cNvPicPr>
          <p:nvPr/>
        </p:nvPicPr>
        <p:blipFill>
          <a:blip r:embed="rId1"/>
          <a:stretch>
            <a:fillRect/>
          </a:stretch>
        </p:blipFill>
        <p:spPr>
          <a:xfrm>
            <a:off x="4606925" y="2433955"/>
            <a:ext cx="3315970" cy="1644650"/>
          </a:xfrm>
          <a:prstGeom prst="rect">
            <a:avLst/>
          </a:prstGeom>
        </p:spPr>
      </p:pic>
      <p:pic>
        <p:nvPicPr>
          <p:cNvPr id="6" name="图片 5"/>
          <p:cNvPicPr>
            <a:picLocks noChangeAspect="1"/>
          </p:cNvPicPr>
          <p:nvPr/>
        </p:nvPicPr>
        <p:blipFill>
          <a:blip r:embed="rId2"/>
          <a:stretch>
            <a:fillRect/>
          </a:stretch>
        </p:blipFill>
        <p:spPr>
          <a:xfrm>
            <a:off x="4282440" y="4058285"/>
            <a:ext cx="3131820" cy="897255"/>
          </a:xfrm>
          <a:prstGeom prst="rect">
            <a:avLst/>
          </a:prstGeom>
        </p:spPr>
      </p:pic>
      <p:pic>
        <p:nvPicPr>
          <p:cNvPr id="7" name="图片 6"/>
          <p:cNvPicPr>
            <a:picLocks noChangeAspect="1"/>
          </p:cNvPicPr>
          <p:nvPr/>
        </p:nvPicPr>
        <p:blipFill>
          <a:blip r:embed="rId3"/>
          <a:stretch>
            <a:fillRect/>
          </a:stretch>
        </p:blipFill>
        <p:spPr>
          <a:xfrm>
            <a:off x="3886835" y="4955540"/>
            <a:ext cx="4036060" cy="1005205"/>
          </a:xfrm>
          <a:prstGeom prst="rect">
            <a:avLst/>
          </a:prstGeom>
        </p:spPr>
      </p:pic>
      <p:grpSp>
        <p:nvGrpSpPr>
          <p:cNvPr id="1073745205" name="组合 1073745204"/>
          <p:cNvGrpSpPr/>
          <p:nvPr/>
        </p:nvGrpSpPr>
        <p:grpSpPr>
          <a:xfrm rot="0">
            <a:off x="8046085" y="2433955"/>
            <a:ext cx="3476625" cy="2879725"/>
            <a:chOff x="4500" y="13140"/>
            <a:chExt cx="3336" cy="2970"/>
          </a:xfrm>
        </p:grpSpPr>
        <p:sp>
          <p:nvSpPr>
            <p:cNvPr id="1073745206" name="文本框 1073745205"/>
            <p:cNvSpPr txBox="1"/>
            <p:nvPr/>
          </p:nvSpPr>
          <p:spPr>
            <a:xfrm>
              <a:off x="4944" y="15410"/>
              <a:ext cx="2500" cy="700"/>
            </a:xfrm>
            <a:prstGeom prst="rect">
              <a:avLst/>
            </a:prstGeom>
            <a:noFill/>
            <a:ln w="9525">
              <a:noFill/>
            </a:ln>
          </p:spPr>
          <p:txBody>
            <a:bodyPr wrap="square"/>
            <a:p>
              <a:r>
                <a:rPr lang="zh-CN" altLang="en-US"/>
                <a:t>图8-16  减法电路</a:t>
              </a:r>
              <a:endParaRPr lang="zh-CN" altLang="en-US"/>
            </a:p>
            <a:p>
              <a:endParaRPr lang="zh-CN" altLang="en-US"/>
            </a:p>
          </p:txBody>
        </p:sp>
        <p:grpSp>
          <p:nvGrpSpPr>
            <p:cNvPr id="1073745207" name="组合 1073745206"/>
            <p:cNvGrpSpPr/>
            <p:nvPr/>
          </p:nvGrpSpPr>
          <p:grpSpPr>
            <a:xfrm>
              <a:off x="4500" y="13140"/>
              <a:ext cx="3336" cy="2271"/>
              <a:chOff x="7516" y="11348"/>
              <a:chExt cx="3426" cy="2332"/>
            </a:xfrm>
          </p:grpSpPr>
          <p:sp>
            <p:nvSpPr>
              <p:cNvPr id="1073745208" name="文本框 1073745207"/>
              <p:cNvSpPr txBox="1"/>
              <p:nvPr/>
            </p:nvSpPr>
            <p:spPr>
              <a:xfrm>
                <a:off x="10270" y="12338"/>
                <a:ext cx="672" cy="513"/>
              </a:xfrm>
              <a:prstGeom prst="rect">
                <a:avLst/>
              </a:prstGeom>
              <a:noFill/>
              <a:ln w="9525">
                <a:noFill/>
              </a:ln>
            </p:spPr>
            <p:txBody>
              <a:bodyPr wrap="square"/>
              <a:p>
                <a:r>
                  <a:rPr lang="zh-CN" altLang="en-US"/>
                  <a:t>uo</a:t>
                </a:r>
                <a:endParaRPr lang="zh-CN" altLang="en-US"/>
              </a:p>
              <a:p>
                <a:endParaRPr lang="zh-CN" altLang="en-US"/>
              </a:p>
            </p:txBody>
          </p:sp>
          <p:sp>
            <p:nvSpPr>
              <p:cNvPr id="1073745209" name="矩形 1073745208"/>
              <p:cNvSpPr/>
              <p:nvPr/>
            </p:nvSpPr>
            <p:spPr>
              <a:xfrm>
                <a:off x="8964" y="12128"/>
                <a:ext cx="710" cy="98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210" name="直接连接符 1073745209"/>
              <p:cNvSpPr/>
              <p:nvPr/>
            </p:nvSpPr>
            <p:spPr>
              <a:xfrm>
                <a:off x="8044" y="12467"/>
                <a:ext cx="927" cy="0"/>
              </a:xfrm>
              <a:prstGeom prst="line">
                <a:avLst/>
              </a:prstGeom>
              <a:ln w="9525" cap="flat" cmpd="sng">
                <a:solidFill>
                  <a:srgbClr val="000000"/>
                </a:solidFill>
                <a:prstDash val="solid"/>
                <a:headEnd type="none" w="med" len="med"/>
                <a:tailEnd type="none" w="med" len="med"/>
              </a:ln>
            </p:spPr>
          </p:sp>
          <p:sp>
            <p:nvSpPr>
              <p:cNvPr id="1073745211" name="直接连接符 1073745210"/>
              <p:cNvSpPr/>
              <p:nvPr/>
            </p:nvSpPr>
            <p:spPr>
              <a:xfrm flipV="1">
                <a:off x="8782" y="11814"/>
                <a:ext cx="0" cy="660"/>
              </a:xfrm>
              <a:prstGeom prst="line">
                <a:avLst/>
              </a:prstGeom>
              <a:ln w="9525" cap="flat" cmpd="sng">
                <a:solidFill>
                  <a:srgbClr val="000000"/>
                </a:solidFill>
                <a:prstDash val="solid"/>
                <a:headEnd type="none" w="med" len="med"/>
                <a:tailEnd type="none" w="med" len="med"/>
              </a:ln>
            </p:spPr>
          </p:sp>
          <p:sp>
            <p:nvSpPr>
              <p:cNvPr id="1073745212" name="直接连接符 1073745211"/>
              <p:cNvSpPr/>
              <p:nvPr/>
            </p:nvSpPr>
            <p:spPr>
              <a:xfrm>
                <a:off x="8776" y="11814"/>
                <a:ext cx="1176" cy="0"/>
              </a:xfrm>
              <a:prstGeom prst="line">
                <a:avLst/>
              </a:prstGeom>
              <a:ln w="9525" cap="flat" cmpd="sng">
                <a:solidFill>
                  <a:srgbClr val="000000"/>
                </a:solidFill>
                <a:prstDash val="solid"/>
                <a:headEnd type="none" w="med" len="med"/>
                <a:tailEnd type="none" w="med" len="med"/>
              </a:ln>
            </p:spPr>
          </p:sp>
          <p:sp>
            <p:nvSpPr>
              <p:cNvPr id="1073745213" name="直接连接符 1073745212"/>
              <p:cNvSpPr/>
              <p:nvPr/>
            </p:nvSpPr>
            <p:spPr>
              <a:xfrm>
                <a:off x="9952" y="11814"/>
                <a:ext cx="0" cy="792"/>
              </a:xfrm>
              <a:prstGeom prst="line">
                <a:avLst/>
              </a:prstGeom>
              <a:ln w="9525" cap="flat" cmpd="sng">
                <a:solidFill>
                  <a:srgbClr val="000000"/>
                </a:solidFill>
                <a:prstDash val="solid"/>
                <a:headEnd type="none" w="med" len="med"/>
                <a:tailEnd type="none" w="med" len="med"/>
              </a:ln>
            </p:spPr>
          </p:sp>
          <p:sp>
            <p:nvSpPr>
              <p:cNvPr id="1073745214" name="直接连接符 1073745213"/>
              <p:cNvSpPr/>
              <p:nvPr/>
            </p:nvSpPr>
            <p:spPr>
              <a:xfrm>
                <a:off x="9677" y="12606"/>
                <a:ext cx="693" cy="0"/>
              </a:xfrm>
              <a:prstGeom prst="line">
                <a:avLst/>
              </a:prstGeom>
              <a:ln w="9525" cap="flat" cmpd="sng">
                <a:solidFill>
                  <a:srgbClr val="000000"/>
                </a:solidFill>
                <a:prstDash val="solid"/>
                <a:headEnd type="none" w="med" len="med"/>
                <a:tailEnd type="none" w="med" len="med"/>
              </a:ln>
            </p:spPr>
          </p:sp>
          <p:sp>
            <p:nvSpPr>
              <p:cNvPr id="1073745215" name="直接连接符 1073745214"/>
              <p:cNvSpPr/>
              <p:nvPr/>
            </p:nvSpPr>
            <p:spPr>
              <a:xfrm>
                <a:off x="8032" y="12914"/>
                <a:ext cx="942" cy="0"/>
              </a:xfrm>
              <a:prstGeom prst="line">
                <a:avLst/>
              </a:prstGeom>
              <a:ln w="9525" cap="flat" cmpd="sng">
                <a:solidFill>
                  <a:srgbClr val="000000"/>
                </a:solidFill>
                <a:prstDash val="solid"/>
                <a:headEnd type="none" w="med" len="med"/>
                <a:tailEnd type="none" w="med" len="med"/>
              </a:ln>
            </p:spPr>
          </p:sp>
          <p:sp>
            <p:nvSpPr>
              <p:cNvPr id="1073745216" name="直接连接符 1073745215"/>
              <p:cNvSpPr/>
              <p:nvPr/>
            </p:nvSpPr>
            <p:spPr>
              <a:xfrm>
                <a:off x="8733" y="12914"/>
                <a:ext cx="0" cy="616"/>
              </a:xfrm>
              <a:prstGeom prst="line">
                <a:avLst/>
              </a:prstGeom>
              <a:ln w="9525" cap="flat" cmpd="sng">
                <a:solidFill>
                  <a:srgbClr val="000000"/>
                </a:solidFill>
                <a:prstDash val="solid"/>
                <a:headEnd type="none" w="med" len="med"/>
                <a:tailEnd type="none" w="med" len="med"/>
              </a:ln>
            </p:spPr>
          </p:sp>
          <p:sp>
            <p:nvSpPr>
              <p:cNvPr id="1073745217" name="直接连接符 1073745216"/>
              <p:cNvSpPr/>
              <p:nvPr/>
            </p:nvSpPr>
            <p:spPr>
              <a:xfrm>
                <a:off x="8653" y="13530"/>
                <a:ext cx="165" cy="0"/>
              </a:xfrm>
              <a:prstGeom prst="line">
                <a:avLst/>
              </a:prstGeom>
              <a:ln w="9525" cap="flat" cmpd="sng">
                <a:solidFill>
                  <a:srgbClr val="000000"/>
                </a:solidFill>
                <a:prstDash val="solid"/>
                <a:headEnd type="none" w="med" len="med"/>
                <a:tailEnd type="none" w="med" len="med"/>
              </a:ln>
            </p:spPr>
          </p:sp>
          <p:sp>
            <p:nvSpPr>
              <p:cNvPr id="1073745218" name="直接连接符 1073745217"/>
              <p:cNvSpPr/>
              <p:nvPr/>
            </p:nvSpPr>
            <p:spPr>
              <a:xfrm>
                <a:off x="9030" y="12474"/>
                <a:ext cx="121" cy="0"/>
              </a:xfrm>
              <a:prstGeom prst="line">
                <a:avLst/>
              </a:prstGeom>
              <a:ln w="9525" cap="flat" cmpd="sng">
                <a:solidFill>
                  <a:srgbClr val="000000"/>
                </a:solidFill>
                <a:prstDash val="solid"/>
                <a:headEnd type="none" w="med" len="med"/>
                <a:tailEnd type="none" w="med" len="med"/>
              </a:ln>
            </p:spPr>
          </p:sp>
          <p:sp>
            <p:nvSpPr>
              <p:cNvPr id="1073745219" name="矩形 1073745218"/>
              <p:cNvSpPr/>
              <p:nvPr/>
            </p:nvSpPr>
            <p:spPr>
              <a:xfrm>
                <a:off x="8176" y="12419"/>
                <a:ext cx="341" cy="99"/>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220" name="矩形 1073745219"/>
              <p:cNvSpPr/>
              <p:nvPr/>
            </p:nvSpPr>
            <p:spPr>
              <a:xfrm>
                <a:off x="9113" y="11748"/>
                <a:ext cx="407" cy="121"/>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221" name="矩形 1073745220"/>
              <p:cNvSpPr/>
              <p:nvPr/>
            </p:nvSpPr>
            <p:spPr>
              <a:xfrm>
                <a:off x="8667" y="13068"/>
                <a:ext cx="109" cy="31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222" name="等腰三角形 1073745221"/>
              <p:cNvSpPr/>
              <p:nvPr/>
            </p:nvSpPr>
            <p:spPr>
              <a:xfrm rot="5400000">
                <a:off x="9150" y="12142"/>
                <a:ext cx="143"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223" name="文本框 1073745222"/>
              <p:cNvSpPr txBox="1"/>
              <p:nvPr/>
            </p:nvSpPr>
            <p:spPr>
              <a:xfrm>
                <a:off x="9217" y="12034"/>
                <a:ext cx="561" cy="374"/>
              </a:xfrm>
              <a:prstGeom prst="rect">
                <a:avLst/>
              </a:prstGeom>
              <a:noFill/>
              <a:ln w="9525">
                <a:noFill/>
              </a:ln>
            </p:spPr>
            <p:txBody>
              <a:bodyPr wrap="square"/>
              <a:p>
                <a:r>
                  <a:rPr lang="zh-CN" altLang="en-US"/>
                  <a:t>∞</a:t>
                </a:r>
                <a:endParaRPr lang="zh-CN" altLang="en-US"/>
              </a:p>
              <a:p>
                <a:endParaRPr lang="zh-CN" altLang="en-US"/>
              </a:p>
            </p:txBody>
          </p:sp>
          <p:sp>
            <p:nvSpPr>
              <p:cNvPr id="1073745224" name="文本框 1073745223"/>
              <p:cNvSpPr txBox="1"/>
              <p:nvPr/>
            </p:nvSpPr>
            <p:spPr>
              <a:xfrm>
                <a:off x="7516" y="12170"/>
                <a:ext cx="726" cy="513"/>
              </a:xfrm>
              <a:prstGeom prst="rect">
                <a:avLst/>
              </a:prstGeom>
              <a:noFill/>
              <a:ln w="9525">
                <a:noFill/>
              </a:ln>
            </p:spPr>
            <p:txBody>
              <a:bodyPr wrap="square"/>
              <a:p>
                <a:r>
                  <a:rPr lang="zh-CN" altLang="en-US"/>
                  <a:t>ui1</a:t>
                </a:r>
                <a:endParaRPr lang="zh-CN" altLang="en-US"/>
              </a:p>
              <a:p>
                <a:endParaRPr lang="zh-CN" altLang="en-US"/>
              </a:p>
            </p:txBody>
          </p:sp>
          <p:sp>
            <p:nvSpPr>
              <p:cNvPr id="1073745225" name="文本框 1073745224"/>
              <p:cNvSpPr txBox="1"/>
              <p:nvPr/>
            </p:nvSpPr>
            <p:spPr>
              <a:xfrm>
                <a:off x="8114" y="12050"/>
                <a:ext cx="644" cy="612"/>
              </a:xfrm>
              <a:prstGeom prst="rect">
                <a:avLst/>
              </a:prstGeom>
              <a:noFill/>
              <a:ln w="9525">
                <a:noFill/>
              </a:ln>
            </p:spPr>
            <p:txBody>
              <a:bodyPr wrap="square"/>
              <a:p>
                <a:r>
                  <a:rPr lang="zh-CN" altLang="en-US"/>
                  <a:t>R1</a:t>
                </a:r>
                <a:endParaRPr lang="zh-CN" altLang="en-US"/>
              </a:p>
              <a:p>
                <a:endParaRPr lang="zh-CN" altLang="en-US"/>
              </a:p>
            </p:txBody>
          </p:sp>
          <p:sp>
            <p:nvSpPr>
              <p:cNvPr id="1073745226" name="文本框 1073745225"/>
              <p:cNvSpPr txBox="1"/>
              <p:nvPr/>
            </p:nvSpPr>
            <p:spPr>
              <a:xfrm>
                <a:off x="8242" y="13068"/>
                <a:ext cx="644" cy="612"/>
              </a:xfrm>
              <a:prstGeom prst="rect">
                <a:avLst/>
              </a:prstGeom>
              <a:noFill/>
              <a:ln w="9525">
                <a:noFill/>
              </a:ln>
            </p:spPr>
            <p:txBody>
              <a:bodyPr wrap="square"/>
              <a:p>
                <a:r>
                  <a:rPr lang="zh-CN" altLang="en-US"/>
                  <a:t>R3</a:t>
                </a:r>
                <a:endParaRPr lang="zh-CN" altLang="en-US"/>
              </a:p>
              <a:p>
                <a:endParaRPr lang="zh-CN" altLang="en-US"/>
              </a:p>
            </p:txBody>
          </p:sp>
          <p:sp>
            <p:nvSpPr>
              <p:cNvPr id="1073745227" name="椭圆 1073745226"/>
              <p:cNvSpPr/>
              <p:nvPr/>
            </p:nvSpPr>
            <p:spPr>
              <a:xfrm>
                <a:off x="10336" y="12572"/>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5228" name="椭圆 1073745227"/>
              <p:cNvSpPr/>
              <p:nvPr/>
            </p:nvSpPr>
            <p:spPr>
              <a:xfrm>
                <a:off x="7996" y="12446"/>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5229" name="文本框 1073745228"/>
              <p:cNvSpPr txBox="1"/>
              <p:nvPr/>
            </p:nvSpPr>
            <p:spPr>
              <a:xfrm>
                <a:off x="9394" y="12374"/>
                <a:ext cx="462" cy="498"/>
              </a:xfrm>
              <a:prstGeom prst="rect">
                <a:avLst/>
              </a:prstGeom>
              <a:noFill/>
              <a:ln w="9525">
                <a:noFill/>
              </a:ln>
            </p:spPr>
            <p:txBody>
              <a:bodyPr wrap="square"/>
              <a:p>
                <a:r>
                  <a:rPr lang="zh-CN" altLang="en-US"/>
                  <a:t>+</a:t>
                </a:r>
                <a:endParaRPr lang="zh-CN" altLang="en-US"/>
              </a:p>
              <a:p>
                <a:endParaRPr lang="zh-CN" altLang="en-US"/>
              </a:p>
            </p:txBody>
          </p:sp>
          <p:sp>
            <p:nvSpPr>
              <p:cNvPr id="1073745230" name="文本框 1073745229"/>
              <p:cNvSpPr txBox="1"/>
              <p:nvPr/>
            </p:nvSpPr>
            <p:spPr>
              <a:xfrm>
                <a:off x="8896" y="12686"/>
                <a:ext cx="462" cy="498"/>
              </a:xfrm>
              <a:prstGeom prst="rect">
                <a:avLst/>
              </a:prstGeom>
              <a:noFill/>
              <a:ln w="9525">
                <a:noFill/>
              </a:ln>
            </p:spPr>
            <p:txBody>
              <a:bodyPr wrap="square"/>
              <a:p>
                <a:r>
                  <a:rPr lang="zh-CN" altLang="en-US"/>
                  <a:t>+</a:t>
                </a:r>
                <a:endParaRPr lang="zh-CN" altLang="en-US"/>
              </a:p>
              <a:p>
                <a:endParaRPr lang="zh-CN" altLang="en-US"/>
              </a:p>
            </p:txBody>
          </p:sp>
          <p:sp>
            <p:nvSpPr>
              <p:cNvPr id="1073745231" name="椭圆 1073745230"/>
              <p:cNvSpPr/>
              <p:nvPr/>
            </p:nvSpPr>
            <p:spPr>
              <a:xfrm>
                <a:off x="8008" y="12878"/>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5232" name="文本框 1073745231"/>
              <p:cNvSpPr txBox="1"/>
              <p:nvPr/>
            </p:nvSpPr>
            <p:spPr>
              <a:xfrm>
                <a:off x="7552" y="12686"/>
                <a:ext cx="726" cy="513"/>
              </a:xfrm>
              <a:prstGeom prst="rect">
                <a:avLst/>
              </a:prstGeom>
              <a:noFill/>
              <a:ln w="9525">
                <a:noFill/>
              </a:ln>
            </p:spPr>
            <p:txBody>
              <a:bodyPr wrap="square"/>
              <a:p>
                <a:r>
                  <a:rPr lang="zh-CN" altLang="en-US"/>
                  <a:t>ui2</a:t>
                </a:r>
                <a:endParaRPr lang="zh-CN" altLang="en-US"/>
              </a:p>
              <a:p>
                <a:endParaRPr lang="zh-CN" altLang="en-US"/>
              </a:p>
            </p:txBody>
          </p:sp>
          <p:sp>
            <p:nvSpPr>
              <p:cNvPr id="1073745233" name="矩形 1073745232"/>
              <p:cNvSpPr/>
              <p:nvPr/>
            </p:nvSpPr>
            <p:spPr>
              <a:xfrm>
                <a:off x="8177" y="12866"/>
                <a:ext cx="341" cy="99"/>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5234" name="文本框 1073745233"/>
              <p:cNvSpPr txBox="1"/>
              <p:nvPr/>
            </p:nvSpPr>
            <p:spPr>
              <a:xfrm>
                <a:off x="8108" y="12494"/>
                <a:ext cx="644" cy="612"/>
              </a:xfrm>
              <a:prstGeom prst="rect">
                <a:avLst/>
              </a:prstGeom>
              <a:noFill/>
              <a:ln w="9525">
                <a:noFill/>
              </a:ln>
            </p:spPr>
            <p:txBody>
              <a:bodyPr wrap="square"/>
              <a:p>
                <a:r>
                  <a:rPr lang="zh-CN" altLang="en-US"/>
                  <a:t>R2</a:t>
                </a:r>
                <a:endParaRPr lang="zh-CN" altLang="en-US"/>
              </a:p>
              <a:p>
                <a:endParaRPr lang="zh-CN" altLang="en-US"/>
              </a:p>
            </p:txBody>
          </p:sp>
          <p:sp>
            <p:nvSpPr>
              <p:cNvPr id="1073745235" name="直接连接符 1073745234"/>
              <p:cNvSpPr/>
              <p:nvPr/>
            </p:nvSpPr>
            <p:spPr>
              <a:xfrm>
                <a:off x="8512" y="12386"/>
                <a:ext cx="228" cy="0"/>
              </a:xfrm>
              <a:prstGeom prst="line">
                <a:avLst/>
              </a:prstGeom>
              <a:ln w="9525" cap="flat" cmpd="sng">
                <a:solidFill>
                  <a:srgbClr val="000000"/>
                </a:solidFill>
                <a:prstDash val="solid"/>
                <a:headEnd type="none" w="med" len="med"/>
                <a:tailEnd type="stealth" w="sm" len="med"/>
              </a:ln>
            </p:spPr>
          </p:sp>
          <p:sp>
            <p:nvSpPr>
              <p:cNvPr id="1073745236" name="文本框 1073745235"/>
              <p:cNvSpPr txBox="1"/>
              <p:nvPr/>
            </p:nvSpPr>
            <p:spPr>
              <a:xfrm>
                <a:off x="8428" y="11972"/>
                <a:ext cx="471" cy="468"/>
              </a:xfrm>
              <a:prstGeom prst="rect">
                <a:avLst/>
              </a:prstGeom>
              <a:noFill/>
              <a:ln w="9525">
                <a:noFill/>
              </a:ln>
            </p:spPr>
            <p:txBody>
              <a:bodyPr wrap="square"/>
              <a:p>
                <a:r>
                  <a:rPr lang="zh-CN" altLang="en-US"/>
                  <a:t>i1</a:t>
                </a:r>
                <a:endParaRPr lang="zh-CN" altLang="en-US"/>
              </a:p>
              <a:p>
                <a:endParaRPr lang="zh-CN" altLang="en-US"/>
              </a:p>
            </p:txBody>
          </p:sp>
          <p:sp>
            <p:nvSpPr>
              <p:cNvPr id="1073745237" name="文本框 1073745236"/>
              <p:cNvSpPr txBox="1"/>
              <p:nvPr/>
            </p:nvSpPr>
            <p:spPr>
              <a:xfrm>
                <a:off x="9080" y="11348"/>
                <a:ext cx="644" cy="594"/>
              </a:xfrm>
              <a:prstGeom prst="rect">
                <a:avLst/>
              </a:prstGeom>
              <a:noFill/>
              <a:ln w="9525">
                <a:noFill/>
              </a:ln>
            </p:spPr>
            <p:txBody>
              <a:bodyPr wrap="square"/>
              <a:p>
                <a:r>
                  <a:rPr lang="zh-CN" altLang="en-US"/>
                  <a:t>RF</a:t>
                </a:r>
                <a:endParaRPr lang="zh-CN" altLang="en-US"/>
              </a:p>
              <a:p>
                <a:endParaRPr lang="zh-CN" altLang="en-US"/>
              </a:p>
            </p:txBody>
          </p:sp>
        </p:grpSp>
      </p:gr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8.3  集成运算放大器的应用</a:t>
            </a:r>
            <a:endParaRPr>
              <a:sym typeface="+mn-ea"/>
            </a:endParaRPr>
          </a:p>
        </p:txBody>
      </p:sp>
      <p:sp>
        <p:nvSpPr>
          <p:cNvPr id="3" name="内容占位符 2"/>
          <p:cNvSpPr>
            <a:spLocks noGrp="1"/>
          </p:cNvSpPr>
          <p:nvPr>
            <p:ph idx="1"/>
          </p:nvPr>
        </p:nvSpPr>
        <p:spPr>
          <a:xfrm>
            <a:off x="669925" y="993140"/>
            <a:ext cx="11080115" cy="4939665"/>
          </a:xfrm>
        </p:spPr>
        <p:txBody>
          <a:bodyPr/>
          <a:p>
            <a:pPr marL="0" indent="0">
              <a:buNone/>
            </a:pPr>
            <a:r>
              <a:rPr lang="en-US" altLang="zh-CN" sz="2000"/>
              <a:t>   </a:t>
            </a:r>
            <a:r>
              <a:rPr lang="zh-CN" altLang="en-US" sz="2000"/>
              <a:t>（5）积分运算</a:t>
            </a:r>
            <a:endParaRPr lang="zh-CN" altLang="en-US" sz="2000"/>
          </a:p>
          <a:p>
            <a:pPr marL="0" indent="0">
              <a:buNone/>
            </a:pPr>
            <a:r>
              <a:rPr lang="en-US" altLang="zh-CN" sz="2000"/>
              <a:t>     </a:t>
            </a:r>
            <a:r>
              <a:rPr lang="zh-CN" altLang="en-US" sz="2000"/>
              <a:t>图8-17所示为积分运算电路，它和反相比例运算电路的差别仅是用电容</a:t>
            </a:r>
            <a:r>
              <a:rPr lang="zh-CN" altLang="en-US" sz="2000" i="1"/>
              <a:t>C</a:t>
            </a:r>
            <a:r>
              <a:rPr lang="zh-CN" altLang="en-US" sz="2000"/>
              <a:t>代替反馈电阻</a:t>
            </a:r>
            <a:r>
              <a:rPr lang="zh-CN" altLang="en-US" sz="2000" i="1"/>
              <a:t>R</a:t>
            </a:r>
            <a:r>
              <a:rPr lang="zh-CN" altLang="en-US" sz="2000" baseline="-25000"/>
              <a:t>F</a:t>
            </a:r>
            <a:r>
              <a:rPr lang="zh-CN" altLang="en-US" sz="2000"/>
              <a:t>。图中直流平衡电阻</a:t>
            </a:r>
            <a:r>
              <a:rPr lang="zh-CN" altLang="en-US" sz="2000" i="1"/>
              <a:t>R</a:t>
            </a:r>
            <a:r>
              <a:rPr lang="zh-CN" altLang="en-US" sz="2000" baseline="-25000"/>
              <a:t>2</a:t>
            </a:r>
            <a:r>
              <a:rPr lang="zh-CN" altLang="en-US" sz="2000"/>
              <a:t>=</a:t>
            </a:r>
            <a:r>
              <a:rPr lang="zh-CN" altLang="en-US" sz="2000" i="1"/>
              <a:t>R</a:t>
            </a:r>
            <a:r>
              <a:rPr lang="zh-CN" altLang="en-US" sz="2000" baseline="-25000"/>
              <a:t>1</a:t>
            </a:r>
            <a:r>
              <a:rPr lang="zh-CN" altLang="en-US" sz="2000"/>
              <a:t>。</a:t>
            </a:r>
            <a:endParaRPr lang="zh-CN" altLang="en-US" sz="2000"/>
          </a:p>
          <a:p>
            <a:pPr marL="0" indent="0">
              <a:buNone/>
            </a:pPr>
            <a:r>
              <a:rPr lang="en-US" altLang="zh-CN" sz="2000"/>
              <a:t>    </a:t>
            </a:r>
            <a:r>
              <a:rPr lang="zh-CN" altLang="en-US" sz="2000"/>
              <a:t>根据运放反相端的“虚地”概念和图示电压、电流的参考方向，可得</a:t>
            </a:r>
            <a:endParaRPr lang="zh-CN" altLang="en-US" sz="2000"/>
          </a:p>
          <a:p>
            <a:endParaRPr lang="zh-CN" altLang="en-US" sz="2000"/>
          </a:p>
          <a:p>
            <a:endParaRPr lang="zh-CN" altLang="en-US" sz="2000"/>
          </a:p>
          <a:p>
            <a:endParaRPr lang="zh-CN" altLang="en-US" sz="2000"/>
          </a:p>
          <a:p>
            <a:pPr marL="0" indent="0">
              <a:buNone/>
            </a:pPr>
            <a:r>
              <a:rPr lang="en-US" altLang="zh-CN" sz="2000"/>
              <a:t>    </a:t>
            </a:r>
            <a:r>
              <a:rPr lang="zh-CN" altLang="en-US" sz="2000"/>
              <a:t>即</a:t>
            </a:r>
            <a:endParaRPr lang="zh-CN" altLang="en-US" sz="2000"/>
          </a:p>
        </p:txBody>
      </p:sp>
      <p:pic>
        <p:nvPicPr>
          <p:cNvPr id="4" name="图片 3"/>
          <p:cNvPicPr>
            <a:picLocks noChangeAspect="1"/>
          </p:cNvPicPr>
          <p:nvPr/>
        </p:nvPicPr>
        <p:blipFill>
          <a:blip r:embed="rId1"/>
          <a:stretch>
            <a:fillRect/>
          </a:stretch>
        </p:blipFill>
        <p:spPr>
          <a:xfrm>
            <a:off x="2476500" y="2819400"/>
            <a:ext cx="6981825" cy="948690"/>
          </a:xfrm>
          <a:prstGeom prst="rect">
            <a:avLst/>
          </a:prstGeom>
        </p:spPr>
      </p:pic>
      <p:pic>
        <p:nvPicPr>
          <p:cNvPr id="8" name="图片 7"/>
          <p:cNvPicPr>
            <a:picLocks noChangeAspect="1"/>
          </p:cNvPicPr>
          <p:nvPr/>
        </p:nvPicPr>
        <p:blipFill>
          <a:blip r:embed="rId2"/>
          <a:stretch>
            <a:fillRect/>
          </a:stretch>
        </p:blipFill>
        <p:spPr>
          <a:xfrm>
            <a:off x="1619885" y="4272915"/>
            <a:ext cx="2514600" cy="944880"/>
          </a:xfrm>
          <a:prstGeom prst="rect">
            <a:avLst/>
          </a:prstGeom>
        </p:spPr>
      </p:pic>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8.3  集成运算放大器的应用</a:t>
            </a:r>
            <a:endParaRPr>
              <a:sym typeface="+mn-ea"/>
            </a:endParaRPr>
          </a:p>
        </p:txBody>
      </p:sp>
      <p:sp>
        <p:nvSpPr>
          <p:cNvPr id="3" name="内容占位符 2"/>
          <p:cNvSpPr>
            <a:spLocks noGrp="1"/>
          </p:cNvSpPr>
          <p:nvPr>
            <p:ph idx="1"/>
          </p:nvPr>
        </p:nvSpPr>
        <p:spPr>
          <a:xfrm>
            <a:off x="669925" y="993140"/>
            <a:ext cx="11080115" cy="4939665"/>
          </a:xfrm>
        </p:spPr>
        <p:txBody>
          <a:bodyPr/>
          <a:p>
            <a:pPr marL="0" indent="0">
              <a:buNone/>
            </a:pPr>
            <a:r>
              <a:rPr lang="en-US" altLang="zh-CN" sz="2000"/>
              <a:t>  </a:t>
            </a:r>
            <a:r>
              <a:rPr lang="zh-CN" altLang="en-US" sz="2000"/>
              <a:t>（6）微分运算</a:t>
            </a:r>
            <a:endParaRPr lang="zh-CN" altLang="en-US" sz="2000"/>
          </a:p>
          <a:p>
            <a:pPr marL="0" indent="0">
              <a:buNone/>
            </a:pPr>
            <a:r>
              <a:rPr lang="en-US" altLang="zh-CN" sz="2000"/>
              <a:t>     </a:t>
            </a:r>
            <a:r>
              <a:rPr lang="zh-CN" altLang="en-US" sz="2000"/>
              <a:t>微分与积分互为逆运算。将图8-17中</a:t>
            </a:r>
            <a:r>
              <a:rPr lang="zh-CN" altLang="en-US" sz="2000" i="1"/>
              <a:t>C</a:t>
            </a:r>
            <a:r>
              <a:rPr lang="zh-CN" altLang="en-US" sz="2000"/>
              <a:t>与</a:t>
            </a:r>
            <a:r>
              <a:rPr lang="zh-CN" altLang="en-US" sz="2000" i="1"/>
              <a:t>R</a:t>
            </a:r>
            <a:r>
              <a:rPr lang="zh-CN" altLang="en-US" sz="2000" baseline="-25000"/>
              <a:t>1</a:t>
            </a:r>
            <a:r>
              <a:rPr lang="zh-CN" altLang="en-US" sz="2000"/>
              <a:t>互换位置，即成为微分运算电路，如图8-18所示。</a:t>
            </a:r>
            <a:endParaRPr lang="zh-CN" altLang="en-US" sz="2000"/>
          </a:p>
          <a:p>
            <a:pPr marL="0" indent="0">
              <a:buNone/>
            </a:pPr>
            <a:r>
              <a:rPr lang="en-US" altLang="zh-CN" sz="2000"/>
              <a:t>    </a:t>
            </a:r>
            <a:r>
              <a:rPr lang="zh-CN" altLang="en-US" sz="2000"/>
              <a:t>由图8-18所示电压、电流的参考方向以及“虚地”概念可得</a:t>
            </a:r>
            <a:endParaRPr lang="zh-CN" altLang="en-US" sz="2000"/>
          </a:p>
        </p:txBody>
      </p:sp>
      <p:pic>
        <p:nvPicPr>
          <p:cNvPr id="5" name="图片 4"/>
          <p:cNvPicPr>
            <a:picLocks noChangeAspect="1"/>
          </p:cNvPicPr>
          <p:nvPr/>
        </p:nvPicPr>
        <p:blipFill>
          <a:blip r:embed="rId1"/>
          <a:stretch>
            <a:fillRect/>
          </a:stretch>
        </p:blipFill>
        <p:spPr>
          <a:xfrm>
            <a:off x="4516120" y="2922905"/>
            <a:ext cx="2870200" cy="1903095"/>
          </a:xfrm>
          <a:prstGeom prst="rect">
            <a:avLst/>
          </a:prstGeom>
        </p:spPr>
      </p:pic>
      <p:pic>
        <p:nvPicPr>
          <p:cNvPr id="6" name="图片 5"/>
          <p:cNvPicPr>
            <a:picLocks noChangeAspect="1"/>
          </p:cNvPicPr>
          <p:nvPr/>
        </p:nvPicPr>
        <p:blipFill>
          <a:blip r:embed="rId2"/>
          <a:stretch>
            <a:fillRect/>
          </a:stretch>
        </p:blipFill>
        <p:spPr>
          <a:xfrm>
            <a:off x="974725" y="2834640"/>
            <a:ext cx="2825750" cy="2896870"/>
          </a:xfrm>
          <a:prstGeom prst="rect">
            <a:avLst/>
          </a:prstGeom>
        </p:spPr>
      </p:pic>
      <p:pic>
        <p:nvPicPr>
          <p:cNvPr id="7" name="图片 6"/>
          <p:cNvPicPr>
            <a:picLocks noChangeAspect="1"/>
          </p:cNvPicPr>
          <p:nvPr/>
        </p:nvPicPr>
        <p:blipFill>
          <a:blip r:embed="rId3"/>
          <a:stretch>
            <a:fillRect/>
          </a:stretch>
        </p:blipFill>
        <p:spPr>
          <a:xfrm>
            <a:off x="8101330" y="2922905"/>
            <a:ext cx="2842895" cy="2575560"/>
          </a:xfrm>
          <a:prstGeom prst="rect">
            <a:avLst/>
          </a:prstGeom>
        </p:spPr>
      </p:pic>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8.4  用集成运放构成振荡电路</a:t>
            </a:r>
            <a:endParaRPr>
              <a:sym typeface="+mn-ea"/>
            </a:endParaRPr>
          </a:p>
        </p:txBody>
      </p:sp>
      <p:sp>
        <p:nvSpPr>
          <p:cNvPr id="3" name="内容占位符 2"/>
          <p:cNvSpPr>
            <a:spLocks noGrp="1"/>
          </p:cNvSpPr>
          <p:nvPr>
            <p:ph idx="1"/>
          </p:nvPr>
        </p:nvSpPr>
        <p:spPr>
          <a:xfrm>
            <a:off x="669925" y="993140"/>
            <a:ext cx="11080115" cy="3052445"/>
          </a:xfrm>
        </p:spPr>
        <p:txBody>
          <a:bodyPr/>
          <a:p>
            <a:pPr marL="0" indent="0">
              <a:buNone/>
            </a:pPr>
            <a:r>
              <a:rPr lang="en-US" altLang="zh-CN" sz="2000"/>
              <a:t> </a:t>
            </a:r>
            <a:r>
              <a:rPr lang="zh-CN" altLang="en-US" sz="2000"/>
              <a:t>8.4.1正弦波振荡电路的基础知识</a:t>
            </a:r>
            <a:endParaRPr lang="zh-CN" altLang="en-US" sz="2000"/>
          </a:p>
          <a:p>
            <a:pPr marL="0" indent="0">
              <a:buNone/>
            </a:pPr>
            <a:r>
              <a:rPr lang="en-US" altLang="zh-CN" sz="2000"/>
              <a:t>    </a:t>
            </a:r>
            <a:r>
              <a:rPr lang="zh-CN" altLang="en-US" sz="2000"/>
              <a:t>1.自激振荡现象 </a:t>
            </a:r>
            <a:endParaRPr lang="zh-CN" altLang="en-US" sz="2000"/>
          </a:p>
          <a:p>
            <a:pPr marL="0" indent="0">
              <a:buNone/>
            </a:pPr>
            <a:r>
              <a:rPr lang="en-US" altLang="zh-CN" sz="2000"/>
              <a:t>     </a:t>
            </a:r>
            <a:r>
              <a:rPr lang="zh-CN" altLang="en-US" sz="2000"/>
              <a:t>信号发生器正是利用自激振荡的原理来产生正弦波的。信号发生器为什么不需要输入信号，就能得到一定频率一定幅度的正弦波信号输出呢？</a:t>
            </a:r>
            <a:endParaRPr lang="zh-CN" altLang="en-US" sz="2000"/>
          </a:p>
          <a:p>
            <a:pPr marL="0" indent="0">
              <a:buNone/>
            </a:pPr>
            <a:r>
              <a:rPr lang="en-US" altLang="zh-CN" sz="2000"/>
              <a:t>    </a:t>
            </a:r>
            <a:r>
              <a:rPr lang="zh-CN" altLang="en-US" sz="2000"/>
              <a:t>2.自激振荡形成的条件</a:t>
            </a:r>
            <a:endParaRPr lang="zh-CN" altLang="en-US" sz="2000"/>
          </a:p>
          <a:p>
            <a:pPr marL="0" indent="0">
              <a:buNone/>
            </a:pPr>
            <a:r>
              <a:rPr lang="en-US" altLang="zh-CN" sz="2000"/>
              <a:t>    </a:t>
            </a:r>
            <a:r>
              <a:rPr lang="zh-CN" altLang="en-US" sz="2000"/>
              <a:t>我们可以借助图8-24所示的方框图来分析正弦波振荡形成的条件。</a:t>
            </a:r>
            <a:endParaRPr lang="zh-CN" altLang="en-US" sz="2000"/>
          </a:p>
          <a:p>
            <a:pPr marL="0" indent="0">
              <a:buNone/>
            </a:pPr>
            <a:endParaRPr lang="zh-CN" altLang="en-US" sz="2000"/>
          </a:p>
        </p:txBody>
      </p:sp>
      <p:pic>
        <p:nvPicPr>
          <p:cNvPr id="5" name="图片 4"/>
          <p:cNvPicPr>
            <a:picLocks noChangeAspect="1"/>
          </p:cNvPicPr>
          <p:nvPr/>
        </p:nvPicPr>
        <p:blipFill>
          <a:blip r:embed="rId1"/>
          <a:stretch>
            <a:fillRect/>
          </a:stretch>
        </p:blipFill>
        <p:spPr>
          <a:xfrm>
            <a:off x="1438275" y="4045585"/>
            <a:ext cx="3329940" cy="1588135"/>
          </a:xfrm>
          <a:prstGeom prst="rect">
            <a:avLst/>
          </a:prstGeom>
        </p:spPr>
      </p:pic>
      <p:pic>
        <p:nvPicPr>
          <p:cNvPr id="6" name="图片 5"/>
          <p:cNvPicPr>
            <a:picLocks noChangeAspect="1"/>
          </p:cNvPicPr>
          <p:nvPr/>
        </p:nvPicPr>
        <p:blipFill>
          <a:blip r:embed="rId2"/>
          <a:stretch>
            <a:fillRect/>
          </a:stretch>
        </p:blipFill>
        <p:spPr>
          <a:xfrm>
            <a:off x="6739255" y="3918585"/>
            <a:ext cx="3989070" cy="2522855"/>
          </a:xfrm>
          <a:prstGeom prst="rect">
            <a:avLst/>
          </a:prstGeom>
        </p:spPr>
      </p:pic>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8.4  用集成运放构成振荡电路</a:t>
            </a:r>
            <a:endParaRPr>
              <a:sym typeface="+mn-ea"/>
            </a:endParaRPr>
          </a:p>
        </p:txBody>
      </p:sp>
      <p:sp>
        <p:nvSpPr>
          <p:cNvPr id="3" name="内容占位符 2"/>
          <p:cNvSpPr>
            <a:spLocks noGrp="1"/>
          </p:cNvSpPr>
          <p:nvPr>
            <p:ph idx="1"/>
          </p:nvPr>
        </p:nvSpPr>
        <p:spPr>
          <a:xfrm>
            <a:off x="669925" y="993140"/>
            <a:ext cx="11080115" cy="4490720"/>
          </a:xfrm>
        </p:spPr>
        <p:txBody>
          <a:bodyPr/>
          <a:p>
            <a:pPr marL="0" indent="0">
              <a:buNone/>
            </a:pPr>
            <a:r>
              <a:rPr lang="zh-CN" altLang="en-US" sz="2000"/>
              <a:t>8.4.1 </a:t>
            </a:r>
            <a:r>
              <a:rPr lang="en-US" altLang="zh-CN" sz="2000"/>
              <a:t> </a:t>
            </a:r>
            <a:r>
              <a:rPr lang="zh-CN" altLang="en-US" sz="2000"/>
              <a:t>正弦波振荡电路的基础知识</a:t>
            </a:r>
            <a:endParaRPr lang="zh-CN" altLang="en-US" sz="2000"/>
          </a:p>
          <a:p>
            <a:pPr marL="0" indent="0">
              <a:buNone/>
            </a:pPr>
            <a:r>
              <a:rPr lang="en-US" altLang="zh-CN" sz="2000"/>
              <a:t>      </a:t>
            </a:r>
            <a:r>
              <a:rPr lang="zh-CN" altLang="en-US" sz="2000"/>
              <a:t>图8-24是自激振荡框图。当开关S处在“1”时，放大电路与电源接通，此时，电路的输入信号、输出信号和反馈信号分别为       、    和     ，它们相互间的关系已在图中标出。若适当选择电路参数</a:t>
            </a:r>
            <a:r>
              <a:rPr lang="en-US" altLang="zh-CN" sz="2000"/>
              <a:t>,</a:t>
            </a:r>
            <a:r>
              <a:rPr lang="zh-CN" altLang="en-US" sz="2000"/>
              <a:t>使    =   ，且将开关S打到“2”处，用反馈电压代替原输入电压。</a:t>
            </a:r>
            <a:endParaRPr lang="zh-CN" altLang="en-US" sz="2000"/>
          </a:p>
          <a:p>
            <a:pPr marL="0" indent="0">
              <a:buNone/>
            </a:pPr>
            <a:r>
              <a:rPr lang="en-US" altLang="zh-CN" sz="2000"/>
              <a:t>    </a:t>
            </a:r>
            <a:r>
              <a:rPr lang="zh-CN" altLang="en-US" sz="2000"/>
              <a:t>由框图中各电量关系可以推出，自激振荡形成的条件是</a:t>
            </a:r>
            <a:endParaRPr lang="zh-CN" altLang="en-US" sz="2000"/>
          </a:p>
          <a:p>
            <a:pPr marL="0" indent="0">
              <a:buNone/>
            </a:pPr>
            <a:r>
              <a:rPr lang="en-US" altLang="zh-CN" sz="2000"/>
              <a:t>   </a:t>
            </a:r>
            <a:r>
              <a:rPr lang="zh-CN" altLang="en-US" sz="2000"/>
              <a:t>（１）振幅平衡条件</a:t>
            </a:r>
            <a:endParaRPr lang="zh-CN" altLang="en-US" sz="2000"/>
          </a:p>
          <a:p>
            <a:pPr marL="0" indent="0">
              <a:buNone/>
            </a:pPr>
            <a:r>
              <a:rPr lang="en-US" altLang="zh-CN" sz="2000"/>
              <a:t>     </a:t>
            </a:r>
            <a:r>
              <a:rPr lang="zh-CN" altLang="en-US" sz="2000"/>
              <a:t>反馈信号的幅值与输入信号的幅值大小相等，可表示为   AF=1 </a:t>
            </a:r>
            <a:endParaRPr lang="zh-CN" altLang="en-US" sz="2000"/>
          </a:p>
          <a:p>
            <a:pPr marL="0" indent="0">
              <a:buNone/>
            </a:pPr>
            <a:r>
              <a:rPr lang="en-US" altLang="zh-CN" sz="2000"/>
              <a:t>   </a:t>
            </a:r>
            <a:r>
              <a:rPr lang="zh-CN" altLang="en-US" sz="2000"/>
              <a:t>（2）相位平衡条件</a:t>
            </a:r>
            <a:endParaRPr lang="zh-CN" altLang="en-US" sz="2000"/>
          </a:p>
          <a:p>
            <a:pPr marL="0" indent="0">
              <a:buNone/>
            </a:pPr>
            <a:r>
              <a:rPr lang="en-US" altLang="zh-CN" sz="2000"/>
              <a:t>    </a:t>
            </a:r>
            <a:r>
              <a:rPr lang="zh-CN" altLang="en-US" sz="2000"/>
              <a:t>反馈信号与原输入信号的相位相同，即电路中必须引入正反馈。</a:t>
            </a:r>
            <a:endParaRPr lang="zh-CN" altLang="en-US" sz="2000"/>
          </a:p>
        </p:txBody>
      </p:sp>
      <p:graphicFrame>
        <p:nvGraphicFramePr>
          <p:cNvPr id="4" name="对象 -2147482529"/>
          <p:cNvGraphicFramePr>
            <a:graphicFrameLocks noChangeAspect="1"/>
          </p:cNvGraphicFramePr>
          <p:nvPr/>
        </p:nvGraphicFramePr>
        <p:xfrm>
          <a:off x="5437505" y="1853565"/>
          <a:ext cx="365760" cy="502920"/>
        </p:xfrm>
        <a:graphic>
          <a:graphicData uri="http://schemas.openxmlformats.org/presentationml/2006/ole">
            <mc:AlternateContent xmlns:mc="http://schemas.openxmlformats.org/markup-compatibility/2006">
              <mc:Choice xmlns:v="urn:schemas-microsoft-com:vml" Requires="v">
                <p:oleObj spid="_x0000_s3076" name="" r:id="rId1" imgW="203200" imgH="279400" progId="Equation.3">
                  <p:embed/>
                </p:oleObj>
              </mc:Choice>
              <mc:Fallback>
                <p:oleObj name="" r:id="rId1" imgW="203200" imgH="279400" progId="Equation.3">
                  <p:embed/>
                  <p:pic>
                    <p:nvPicPr>
                      <p:cNvPr id="0" name="图片 3075"/>
                      <p:cNvPicPr/>
                      <p:nvPr/>
                    </p:nvPicPr>
                    <p:blipFill>
                      <a:blip r:embed="rId2"/>
                      <a:stretch>
                        <a:fillRect/>
                      </a:stretch>
                    </p:blipFill>
                    <p:spPr>
                      <a:xfrm>
                        <a:off x="5437505" y="1853565"/>
                        <a:ext cx="365760" cy="502920"/>
                      </a:xfrm>
                      <a:prstGeom prst="rect">
                        <a:avLst/>
                      </a:prstGeom>
                      <a:noFill/>
                      <a:ln w="38100">
                        <a:noFill/>
                        <a:miter/>
                      </a:ln>
                    </p:spPr>
                  </p:pic>
                </p:oleObj>
              </mc:Fallback>
            </mc:AlternateContent>
          </a:graphicData>
        </a:graphic>
      </p:graphicFrame>
      <p:graphicFrame>
        <p:nvGraphicFramePr>
          <p:cNvPr id="5" name="对象 -2147482528"/>
          <p:cNvGraphicFramePr>
            <a:graphicFrameLocks noChangeAspect="1"/>
          </p:cNvGraphicFramePr>
          <p:nvPr/>
        </p:nvGraphicFramePr>
        <p:xfrm>
          <a:off x="6136005" y="1877695"/>
          <a:ext cx="422910" cy="478790"/>
        </p:xfrm>
        <a:graphic>
          <a:graphicData uri="http://schemas.openxmlformats.org/presentationml/2006/ole">
            <mc:AlternateContent xmlns:mc="http://schemas.openxmlformats.org/markup-compatibility/2006">
              <mc:Choice xmlns:v="urn:schemas-microsoft-com:vml" Requires="v">
                <p:oleObj spid="_x0000_s6" name="" r:id="rId3" imgW="215900" imgH="278765" progId="Equation.3">
                  <p:embed/>
                </p:oleObj>
              </mc:Choice>
              <mc:Fallback>
                <p:oleObj name="" r:id="rId3" imgW="215900" imgH="278765" progId="Equation.3">
                  <p:embed/>
                  <p:pic>
                    <p:nvPicPr>
                      <p:cNvPr id="0" name="图片 3"/>
                      <p:cNvPicPr/>
                      <p:nvPr/>
                    </p:nvPicPr>
                    <p:blipFill>
                      <a:blip r:embed="rId4"/>
                      <a:stretch>
                        <a:fillRect/>
                      </a:stretch>
                    </p:blipFill>
                    <p:spPr>
                      <a:xfrm>
                        <a:off x="6136005" y="1877695"/>
                        <a:ext cx="422910" cy="478790"/>
                      </a:xfrm>
                      <a:prstGeom prst="rect">
                        <a:avLst/>
                      </a:prstGeom>
                      <a:noFill/>
                      <a:ln w="38100">
                        <a:noFill/>
                        <a:miter/>
                      </a:ln>
                    </p:spPr>
                  </p:pic>
                </p:oleObj>
              </mc:Fallback>
            </mc:AlternateContent>
          </a:graphicData>
        </a:graphic>
      </p:graphicFrame>
      <p:graphicFrame>
        <p:nvGraphicFramePr>
          <p:cNvPr id="7" name="对象 -2147482527"/>
          <p:cNvGraphicFramePr>
            <a:graphicFrameLocks noChangeAspect="1"/>
          </p:cNvGraphicFramePr>
          <p:nvPr/>
        </p:nvGraphicFramePr>
        <p:xfrm>
          <a:off x="6953250" y="1877695"/>
          <a:ext cx="421640" cy="533400"/>
        </p:xfrm>
        <a:graphic>
          <a:graphicData uri="http://schemas.openxmlformats.org/presentationml/2006/ole">
            <mc:AlternateContent xmlns:mc="http://schemas.openxmlformats.org/markup-compatibility/2006">
              <mc:Choice xmlns:v="urn:schemas-microsoft-com:vml" Requires="v">
                <p:oleObj spid="_x0000_s8" name="" r:id="rId5" imgW="241300" imgH="304800" progId="Equation.3">
                  <p:embed/>
                </p:oleObj>
              </mc:Choice>
              <mc:Fallback>
                <p:oleObj name="" r:id="rId5" imgW="241300" imgH="304800" progId="Equation.3">
                  <p:embed/>
                  <p:pic>
                    <p:nvPicPr>
                      <p:cNvPr id="0" name="图片 6"/>
                      <p:cNvPicPr/>
                      <p:nvPr/>
                    </p:nvPicPr>
                    <p:blipFill>
                      <a:blip r:embed="rId6"/>
                      <a:stretch>
                        <a:fillRect/>
                      </a:stretch>
                    </p:blipFill>
                    <p:spPr>
                      <a:xfrm>
                        <a:off x="6953250" y="1877695"/>
                        <a:ext cx="421640" cy="533400"/>
                      </a:xfrm>
                      <a:prstGeom prst="rect">
                        <a:avLst/>
                      </a:prstGeom>
                      <a:noFill/>
                      <a:ln w="38100">
                        <a:noFill/>
                        <a:miter/>
                      </a:ln>
                    </p:spPr>
                  </p:pic>
                </p:oleObj>
              </mc:Fallback>
            </mc:AlternateContent>
          </a:graphicData>
        </a:graphic>
      </p:graphicFrame>
      <p:graphicFrame>
        <p:nvGraphicFramePr>
          <p:cNvPr id="9" name="对象 -2147482526"/>
          <p:cNvGraphicFramePr>
            <a:graphicFrameLocks noChangeAspect="1"/>
          </p:cNvGraphicFramePr>
          <p:nvPr/>
        </p:nvGraphicFramePr>
        <p:xfrm>
          <a:off x="3562985" y="2246630"/>
          <a:ext cx="354965" cy="487680"/>
        </p:xfrm>
        <a:graphic>
          <a:graphicData uri="http://schemas.openxmlformats.org/presentationml/2006/ole">
            <mc:AlternateContent xmlns:mc="http://schemas.openxmlformats.org/markup-compatibility/2006">
              <mc:Choice xmlns:v="urn:schemas-microsoft-com:vml" Requires="v">
                <p:oleObj spid="_x0000_s10" name="" r:id="rId7" imgW="203200" imgH="279400" progId="Equation.3">
                  <p:embed/>
                </p:oleObj>
              </mc:Choice>
              <mc:Fallback>
                <p:oleObj name="" r:id="rId7" imgW="203200" imgH="279400" progId="Equation.3">
                  <p:embed/>
                  <p:pic>
                    <p:nvPicPr>
                      <p:cNvPr id="0" name="图片 7"/>
                      <p:cNvPicPr/>
                      <p:nvPr/>
                    </p:nvPicPr>
                    <p:blipFill>
                      <a:blip r:embed="rId2"/>
                      <a:stretch>
                        <a:fillRect/>
                      </a:stretch>
                    </p:blipFill>
                    <p:spPr>
                      <a:xfrm>
                        <a:off x="3562985" y="2246630"/>
                        <a:ext cx="354965" cy="487680"/>
                      </a:xfrm>
                      <a:prstGeom prst="rect">
                        <a:avLst/>
                      </a:prstGeom>
                      <a:noFill/>
                      <a:ln w="38100">
                        <a:noFill/>
                        <a:miter/>
                      </a:ln>
                    </p:spPr>
                  </p:pic>
                </p:oleObj>
              </mc:Fallback>
            </mc:AlternateContent>
          </a:graphicData>
        </a:graphic>
      </p:graphicFrame>
      <p:graphicFrame>
        <p:nvGraphicFramePr>
          <p:cNvPr id="11" name="对象 -2147482525"/>
          <p:cNvGraphicFramePr>
            <a:graphicFrameLocks noChangeAspect="1"/>
          </p:cNvGraphicFramePr>
          <p:nvPr/>
        </p:nvGraphicFramePr>
        <p:xfrm>
          <a:off x="4065905" y="2246630"/>
          <a:ext cx="431165" cy="544830"/>
        </p:xfrm>
        <a:graphic>
          <a:graphicData uri="http://schemas.openxmlformats.org/presentationml/2006/ole">
            <mc:AlternateContent xmlns:mc="http://schemas.openxmlformats.org/markup-compatibility/2006">
              <mc:Choice xmlns:v="urn:schemas-microsoft-com:vml" Requires="v">
                <p:oleObj spid="_x0000_s12" name="" r:id="rId8" imgW="241300" imgH="304800" progId="Equation.3">
                  <p:embed/>
                </p:oleObj>
              </mc:Choice>
              <mc:Fallback>
                <p:oleObj name="" r:id="rId8" imgW="241300" imgH="304800" progId="Equation.3">
                  <p:embed/>
                  <p:pic>
                    <p:nvPicPr>
                      <p:cNvPr id="0" name="图片 8"/>
                      <p:cNvPicPr/>
                      <p:nvPr/>
                    </p:nvPicPr>
                    <p:blipFill>
                      <a:blip r:embed="rId6"/>
                      <a:stretch>
                        <a:fillRect/>
                      </a:stretch>
                    </p:blipFill>
                    <p:spPr>
                      <a:xfrm>
                        <a:off x="4065905" y="2246630"/>
                        <a:ext cx="431165" cy="544830"/>
                      </a:xfrm>
                      <a:prstGeom prst="rect">
                        <a:avLst/>
                      </a:prstGeom>
                      <a:noFill/>
                      <a:ln w="38100">
                        <a:noFill/>
                        <a:miter/>
                      </a:ln>
                    </p:spPr>
                  </p:pic>
                </p:oleObj>
              </mc:Fallback>
            </mc:AlternateContent>
          </a:graphicData>
        </a:graphic>
      </p:graphicFrame>
      <p:graphicFrame>
        <p:nvGraphicFramePr>
          <p:cNvPr id="13" name="对象 -2147482524"/>
          <p:cNvGraphicFramePr>
            <a:graphicFrameLocks noChangeAspect="1"/>
          </p:cNvGraphicFramePr>
          <p:nvPr/>
        </p:nvGraphicFramePr>
        <p:xfrm>
          <a:off x="7762240" y="2681605"/>
          <a:ext cx="938530" cy="505460"/>
        </p:xfrm>
        <a:graphic>
          <a:graphicData uri="http://schemas.openxmlformats.org/presentationml/2006/ole">
            <mc:AlternateContent xmlns:mc="http://schemas.openxmlformats.org/markup-compatibility/2006">
              <mc:Choice xmlns:v="urn:schemas-microsoft-com:vml" Requires="v">
                <p:oleObj spid="_x0000_s14" name="" r:id="rId9" imgW="494665" imgH="266065" progId="Equation.3">
                  <p:embed/>
                </p:oleObj>
              </mc:Choice>
              <mc:Fallback>
                <p:oleObj name="" r:id="rId9" imgW="494665" imgH="266065" progId="Equation.3">
                  <p:embed/>
                  <p:pic>
                    <p:nvPicPr>
                      <p:cNvPr id="0" name="图片 9"/>
                      <p:cNvPicPr/>
                      <p:nvPr/>
                    </p:nvPicPr>
                    <p:blipFill>
                      <a:blip r:embed="rId10"/>
                      <a:stretch>
                        <a:fillRect/>
                      </a:stretch>
                    </p:blipFill>
                    <p:spPr>
                      <a:xfrm>
                        <a:off x="7762240" y="2681605"/>
                        <a:ext cx="938530" cy="505460"/>
                      </a:xfrm>
                      <a:prstGeom prst="rect">
                        <a:avLst/>
                      </a:prstGeom>
                      <a:noFill/>
                      <a:ln w="38100">
                        <a:noFill/>
                        <a:miter/>
                      </a:ln>
                    </p:spPr>
                  </p:pic>
                </p:oleObj>
              </mc:Fallback>
            </mc:AlternateContent>
          </a:graphicData>
        </a:graphic>
      </p:graphicFrame>
    </p:spTree>
    <p:custDataLst>
      <p:tags r:id="rId1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8.4  用集成运放构成振荡电路</a:t>
            </a:r>
            <a:endParaRPr>
              <a:sym typeface="+mn-ea"/>
            </a:endParaRPr>
          </a:p>
        </p:txBody>
      </p:sp>
      <p:sp>
        <p:nvSpPr>
          <p:cNvPr id="3" name="内容占位符 2"/>
          <p:cNvSpPr>
            <a:spLocks noGrp="1"/>
          </p:cNvSpPr>
          <p:nvPr>
            <p:ph idx="1"/>
          </p:nvPr>
        </p:nvSpPr>
        <p:spPr>
          <a:xfrm>
            <a:off x="669925" y="993140"/>
            <a:ext cx="11080115" cy="4939030"/>
          </a:xfrm>
        </p:spPr>
        <p:txBody>
          <a:bodyPr/>
          <a:p>
            <a:pPr marL="0" indent="0">
              <a:buNone/>
            </a:pPr>
            <a:r>
              <a:rPr lang="en-US" altLang="zh-CN" sz="2000"/>
              <a:t>     </a:t>
            </a:r>
            <a:r>
              <a:rPr lang="zh-CN" altLang="en-US" sz="2000"/>
              <a:t>3.振荡的建立与稳定</a:t>
            </a:r>
            <a:endParaRPr lang="zh-CN" altLang="en-US" sz="2000"/>
          </a:p>
          <a:p>
            <a:pPr marL="0" indent="0">
              <a:buNone/>
            </a:pPr>
            <a:r>
              <a:rPr lang="en-US" altLang="zh-CN" sz="2000"/>
              <a:t>      </a:t>
            </a:r>
            <a:r>
              <a:rPr lang="zh-CN" altLang="en-US" sz="2000"/>
              <a:t>当放大电路接通电源的瞬间，随着电源电压由零开始的突然增大，电路受到扰动，在放大器的输入端产生一个微弱的扰动电压    ，经放大器放大、正反馈、再放大、再反馈……，如此反复循环，输出信号的幅度很快增加。</a:t>
            </a:r>
            <a:endParaRPr lang="zh-CN" altLang="en-US" sz="2000"/>
          </a:p>
          <a:p>
            <a:pPr marL="0" indent="0">
              <a:buNone/>
            </a:pPr>
            <a:r>
              <a:rPr lang="en-US" altLang="zh-CN" sz="2000"/>
              <a:t>     </a:t>
            </a:r>
            <a:r>
              <a:rPr lang="zh-CN" altLang="en-US" sz="2000"/>
              <a:t>起振条件应为</a:t>
            </a:r>
            <a:endParaRPr lang="zh-CN" altLang="en-US" sz="2000"/>
          </a:p>
          <a:p>
            <a:endParaRPr lang="zh-CN" altLang="en-US" sz="2000"/>
          </a:p>
          <a:p>
            <a:pPr marL="0" indent="0">
              <a:buNone/>
            </a:pPr>
            <a:r>
              <a:rPr lang="en-US" altLang="zh-CN" sz="2000"/>
              <a:t>    </a:t>
            </a:r>
            <a:r>
              <a:rPr lang="zh-CN" altLang="en-US" sz="2000"/>
              <a:t>稳幅后的幅度平衡条件为</a:t>
            </a:r>
            <a:endParaRPr lang="zh-CN" altLang="en-US" sz="2000"/>
          </a:p>
          <a:p>
            <a:pPr marL="0" indent="0">
              <a:buNone/>
            </a:pPr>
            <a:r>
              <a:rPr lang="en-US" altLang="zh-CN" sz="2000"/>
              <a:t>    </a:t>
            </a:r>
            <a:r>
              <a:rPr lang="zh-CN" altLang="en-US" sz="2000"/>
              <a:t>4.正弦波振荡电路的组成</a:t>
            </a:r>
            <a:endParaRPr lang="zh-CN" altLang="en-US" sz="2000"/>
          </a:p>
          <a:p>
            <a:pPr marL="0" indent="0">
              <a:buNone/>
            </a:pPr>
            <a:r>
              <a:rPr lang="en-US" altLang="zh-CN" sz="2000"/>
              <a:t>   </a:t>
            </a:r>
            <a:r>
              <a:rPr lang="zh-CN" altLang="en-US" sz="2000"/>
              <a:t>（1）放大电路     （2）反馈网络 </a:t>
            </a:r>
            <a:endParaRPr lang="zh-CN" altLang="en-US" sz="2000"/>
          </a:p>
          <a:p>
            <a:pPr marL="0" indent="0">
              <a:buNone/>
            </a:pPr>
            <a:r>
              <a:rPr lang="en-US" altLang="zh-CN" sz="2000"/>
              <a:t>   </a:t>
            </a:r>
            <a:r>
              <a:rPr lang="zh-CN" altLang="en-US" sz="2000"/>
              <a:t>（3）选频网络     （4）稳幅环节</a:t>
            </a:r>
            <a:endParaRPr lang="zh-CN" altLang="en-US" sz="2000"/>
          </a:p>
        </p:txBody>
      </p:sp>
      <p:graphicFrame>
        <p:nvGraphicFramePr>
          <p:cNvPr id="4" name="对象 -2147482530"/>
          <p:cNvGraphicFramePr>
            <a:graphicFrameLocks noChangeAspect="1"/>
          </p:cNvGraphicFramePr>
          <p:nvPr/>
        </p:nvGraphicFramePr>
        <p:xfrm>
          <a:off x="5394960" y="1875155"/>
          <a:ext cx="314960" cy="472440"/>
        </p:xfrm>
        <a:graphic>
          <a:graphicData uri="http://schemas.openxmlformats.org/presentationml/2006/ole">
            <mc:AlternateContent xmlns:mc="http://schemas.openxmlformats.org/markup-compatibility/2006">
              <mc:Choice xmlns:v="urn:schemas-microsoft-com:vml" Requires="v">
                <p:oleObj spid="_x0000_s15" name="" r:id="rId1" imgW="152400" imgH="228600" progId="Equation.DSMT4">
                  <p:embed/>
                </p:oleObj>
              </mc:Choice>
              <mc:Fallback>
                <p:oleObj name="" r:id="rId1" imgW="152400" imgH="228600" progId="Equation.DSMT4">
                  <p:embed/>
                  <p:pic>
                    <p:nvPicPr>
                      <p:cNvPr id="0" name="图片 14"/>
                      <p:cNvPicPr/>
                      <p:nvPr/>
                    </p:nvPicPr>
                    <p:blipFill>
                      <a:blip r:embed="rId2"/>
                      <a:stretch>
                        <a:fillRect/>
                      </a:stretch>
                    </p:blipFill>
                    <p:spPr>
                      <a:xfrm>
                        <a:off x="5394960" y="1875155"/>
                        <a:ext cx="314960" cy="472440"/>
                      </a:xfrm>
                      <a:prstGeom prst="rect">
                        <a:avLst/>
                      </a:prstGeom>
                      <a:noFill/>
                      <a:ln w="38100">
                        <a:noFill/>
                        <a:miter/>
                      </a:ln>
                    </p:spPr>
                  </p:pic>
                </p:oleObj>
              </mc:Fallback>
            </mc:AlternateContent>
          </a:graphicData>
        </a:graphic>
      </p:graphicFrame>
      <p:graphicFrame>
        <p:nvGraphicFramePr>
          <p:cNvPr id="1073746580" name="对象 1073746579"/>
          <p:cNvGraphicFramePr/>
          <p:nvPr/>
        </p:nvGraphicFramePr>
        <p:xfrm>
          <a:off x="8350250" y="2456180"/>
          <a:ext cx="2906395" cy="1564005"/>
        </p:xfrm>
        <a:graphic>
          <a:graphicData uri="http://schemas.openxmlformats.org/presentationml/2006/ole">
            <mc:AlternateContent xmlns:mc="http://schemas.openxmlformats.org/markup-compatibility/2006">
              <mc:Choice xmlns:v="urn:schemas-microsoft-com:vml" Requires="v">
                <p:oleObj spid="_x0000_s16" name="" r:id="rId3" imgW="2147570" imgH="1199515" progId="Visio.Drawing.11">
                  <p:embed/>
                </p:oleObj>
              </mc:Choice>
              <mc:Fallback>
                <p:oleObj name="" r:id="rId3" imgW="2147570" imgH="1199515" progId="Visio.Drawing.11">
                  <p:embed/>
                  <p:pic>
                    <p:nvPicPr>
                      <p:cNvPr id="0" name="图片 15"/>
                      <p:cNvPicPr/>
                      <p:nvPr/>
                    </p:nvPicPr>
                    <p:blipFill>
                      <a:blip r:embed="rId4"/>
                      <a:stretch>
                        <a:fillRect/>
                      </a:stretch>
                    </p:blipFill>
                    <p:spPr>
                      <a:xfrm>
                        <a:off x="8350250" y="2456180"/>
                        <a:ext cx="2906395" cy="1564005"/>
                      </a:xfrm>
                      <a:prstGeom prst="rect">
                        <a:avLst/>
                      </a:prstGeom>
                      <a:noFill/>
                      <a:ln w="38100">
                        <a:noFill/>
                        <a:miter/>
                      </a:ln>
                    </p:spPr>
                  </p:pic>
                </p:oleObj>
              </mc:Fallback>
            </mc:AlternateContent>
          </a:graphicData>
        </a:graphic>
      </p:graphicFrame>
      <p:graphicFrame>
        <p:nvGraphicFramePr>
          <p:cNvPr id="5" name="对象 -2147482531"/>
          <p:cNvGraphicFramePr>
            <a:graphicFrameLocks noChangeAspect="1"/>
          </p:cNvGraphicFramePr>
          <p:nvPr/>
        </p:nvGraphicFramePr>
        <p:xfrm>
          <a:off x="3055620" y="2764790"/>
          <a:ext cx="920750" cy="920750"/>
        </p:xfrm>
        <a:graphic>
          <a:graphicData uri="http://schemas.openxmlformats.org/presentationml/2006/ole">
            <mc:AlternateContent xmlns:mc="http://schemas.openxmlformats.org/markup-compatibility/2006">
              <mc:Choice xmlns:v="urn:schemas-microsoft-com:vml" Requires="v">
                <p:oleObj spid="_x0000_s17" name="" r:id="rId5" imgW="431800" imgH="431800" progId="Equation.DSMT4">
                  <p:embed/>
                </p:oleObj>
              </mc:Choice>
              <mc:Fallback>
                <p:oleObj name="" r:id="rId5" imgW="431800" imgH="431800" progId="Equation.DSMT4">
                  <p:embed/>
                  <p:pic>
                    <p:nvPicPr>
                      <p:cNvPr id="0" name="图片 16"/>
                      <p:cNvPicPr/>
                      <p:nvPr/>
                    </p:nvPicPr>
                    <p:blipFill>
                      <a:blip r:embed="rId6"/>
                      <a:stretch>
                        <a:fillRect/>
                      </a:stretch>
                    </p:blipFill>
                    <p:spPr>
                      <a:xfrm>
                        <a:off x="3055620" y="2764790"/>
                        <a:ext cx="920750" cy="920750"/>
                      </a:xfrm>
                      <a:prstGeom prst="rect">
                        <a:avLst/>
                      </a:prstGeom>
                      <a:noFill/>
                      <a:ln w="38100">
                        <a:noFill/>
                        <a:miter/>
                      </a:ln>
                    </p:spPr>
                  </p:pic>
                </p:oleObj>
              </mc:Fallback>
            </mc:AlternateContent>
          </a:graphicData>
        </a:graphic>
      </p:graphicFrame>
      <p:graphicFrame>
        <p:nvGraphicFramePr>
          <p:cNvPr id="6" name="对象 -2147482532"/>
          <p:cNvGraphicFramePr>
            <a:graphicFrameLocks noChangeAspect="1"/>
          </p:cNvGraphicFramePr>
          <p:nvPr/>
        </p:nvGraphicFramePr>
        <p:xfrm>
          <a:off x="4309110" y="3810635"/>
          <a:ext cx="997585" cy="807720"/>
        </p:xfrm>
        <a:graphic>
          <a:graphicData uri="http://schemas.openxmlformats.org/presentationml/2006/ole">
            <mc:AlternateContent xmlns:mc="http://schemas.openxmlformats.org/markup-compatibility/2006">
              <mc:Choice xmlns:v="urn:schemas-microsoft-com:vml" Requires="v">
                <p:oleObj spid="_x0000_s18" name="" r:id="rId7" imgW="533400" imgH="431800" progId="Equation.DSMT4">
                  <p:embed/>
                </p:oleObj>
              </mc:Choice>
              <mc:Fallback>
                <p:oleObj name="" r:id="rId7" imgW="533400" imgH="431800" progId="Equation.DSMT4">
                  <p:embed/>
                  <p:pic>
                    <p:nvPicPr>
                      <p:cNvPr id="0" name="图片 17"/>
                      <p:cNvPicPr/>
                      <p:nvPr/>
                    </p:nvPicPr>
                    <p:blipFill>
                      <a:blip r:embed="rId8"/>
                      <a:stretch>
                        <a:fillRect/>
                      </a:stretch>
                    </p:blipFill>
                    <p:spPr>
                      <a:xfrm>
                        <a:off x="4309110" y="3810635"/>
                        <a:ext cx="997585" cy="807720"/>
                      </a:xfrm>
                      <a:prstGeom prst="rect">
                        <a:avLst/>
                      </a:prstGeom>
                      <a:noFill/>
                      <a:ln w="38100">
                        <a:noFill/>
                        <a:miter/>
                      </a:ln>
                    </p:spPr>
                  </p:pic>
                </p:oleObj>
              </mc:Fallback>
            </mc:AlternateContent>
          </a:graphicData>
        </a:graphic>
      </p:graphicFrame>
    </p:spTree>
    <p:custDataLst>
      <p:tags r:id="rId9"/>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8.1  集成运算放大器简介</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8.1.1集成运算放大器的符号、类型及主要参数</a:t>
            </a:r>
            <a:endParaRPr lang="zh-CN" altLang="en-US" sz="2000"/>
          </a:p>
        </p:txBody>
      </p:sp>
      <p:sp>
        <p:nvSpPr>
          <p:cNvPr id="4" name="内容占位符 2"/>
          <p:cNvSpPr>
            <a:spLocks noGrp="1"/>
          </p:cNvSpPr>
          <p:nvPr/>
        </p:nvSpPr>
        <p:spPr>
          <a:xfrm>
            <a:off x="669925" y="1588135"/>
            <a:ext cx="10984865" cy="343789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输入级是提高集成运放质量的关键部分，其主要作用是提高放大电路的输入电阻，减小零漂，有效地抑制干扰信号。输入级一般采用具有恒流源的差动放大电路。</a:t>
            </a:r>
            <a:endParaRPr sz="2000">
              <a:sym typeface="+mn-ea"/>
            </a:endParaRPr>
          </a:p>
          <a:p>
            <a:pPr marL="0" indent="0">
              <a:buNone/>
            </a:pPr>
            <a:r>
              <a:rPr lang="en-US" altLang="zh-CN" sz="2000">
                <a:sym typeface="+mn-ea"/>
              </a:rPr>
              <a:t>      </a:t>
            </a:r>
            <a:r>
              <a:rPr sz="2000">
                <a:sym typeface="+mn-ea"/>
              </a:rPr>
              <a:t>中间级的主要作用是进行电压放大，一般由共发射级电路组成。</a:t>
            </a:r>
            <a:endParaRPr sz="2000">
              <a:sym typeface="+mn-ea"/>
            </a:endParaRPr>
          </a:p>
          <a:p>
            <a:pPr marL="0" indent="0">
              <a:buNone/>
            </a:pPr>
            <a:r>
              <a:rPr lang="en-US" altLang="zh-CN" sz="2000">
                <a:sym typeface="+mn-ea"/>
              </a:rPr>
              <a:t>      </a:t>
            </a:r>
            <a:r>
              <a:rPr sz="2000">
                <a:sym typeface="+mn-ea"/>
              </a:rPr>
              <a:t>输出级主要向负载提供足够大的输出功率，并具有较低的输出电阻和较强的带负载能力。此外，还设有过载保护电路。输出级一般由射极输出器或互补对称电路组成。</a:t>
            </a:r>
            <a:endParaRPr sz="2000">
              <a:sym typeface="+mn-ea"/>
            </a:endParaRPr>
          </a:p>
          <a:p>
            <a:pPr marL="0" indent="0">
              <a:buNone/>
            </a:pPr>
            <a:r>
              <a:rPr lang="en-US" altLang="zh-CN" sz="2000">
                <a:sym typeface="+mn-ea"/>
              </a:rPr>
              <a:t>      </a:t>
            </a:r>
            <a:r>
              <a:rPr sz="2000">
                <a:sym typeface="+mn-ea"/>
              </a:rPr>
              <a:t>偏置电路的作用是为上述各级电路提供稳定和合适的偏置电流，一般由各种恒流源电路组成。</a:t>
            </a:r>
            <a:endParaRPr sz="2000">
              <a:sym typeface="+mn-ea"/>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8.4  用集成运放构成振荡电路</a:t>
            </a:r>
            <a:endParaRPr>
              <a:sym typeface="+mn-ea"/>
            </a:endParaRPr>
          </a:p>
        </p:txBody>
      </p:sp>
      <p:sp>
        <p:nvSpPr>
          <p:cNvPr id="3" name="内容占位符 2"/>
          <p:cNvSpPr>
            <a:spLocks noGrp="1"/>
          </p:cNvSpPr>
          <p:nvPr>
            <p:ph idx="1"/>
          </p:nvPr>
        </p:nvSpPr>
        <p:spPr>
          <a:xfrm>
            <a:off x="669925" y="993140"/>
            <a:ext cx="11080115" cy="4939030"/>
          </a:xfrm>
        </p:spPr>
        <p:txBody>
          <a:bodyPr/>
          <a:p>
            <a:pPr marL="0" indent="0">
              <a:buNone/>
            </a:pPr>
            <a:r>
              <a:rPr lang="en-US" altLang="zh-CN" sz="2000"/>
              <a:t>     </a:t>
            </a:r>
            <a:r>
              <a:rPr lang="zh-CN" altLang="en-US" sz="2000"/>
              <a:t>RC正弦波振荡电路结构简单, 性能可靠, 用来产生几兆赫兹以下的低频信号, 常用的RC振荡电路有RC桥式振荡电路和移相式振荡电路。</a:t>
            </a:r>
            <a:endParaRPr lang="zh-CN" altLang="en-US" sz="2000"/>
          </a:p>
          <a:p>
            <a:pPr marL="0" indent="0">
              <a:buNone/>
            </a:pPr>
            <a:r>
              <a:rPr lang="en-US" altLang="zh-CN" sz="2000"/>
              <a:t>     </a:t>
            </a:r>
            <a:r>
              <a:rPr lang="zh-CN" altLang="en-US" sz="2000"/>
              <a:t>1.串并联网络的选频特性</a:t>
            </a:r>
            <a:endParaRPr lang="zh-CN" altLang="en-US" sz="2000"/>
          </a:p>
          <a:p>
            <a:pPr marL="0" indent="0">
              <a:buNone/>
            </a:pPr>
            <a:r>
              <a:rPr lang="en-US" altLang="zh-CN" sz="2000"/>
              <a:t>   </a:t>
            </a:r>
            <a:r>
              <a:rPr lang="zh-CN" altLang="en-US" sz="2000"/>
              <a:t>     串并联网络由    和    并联后与   和    串联组成, 如右图所示。</a:t>
            </a:r>
            <a:endParaRPr lang="zh-CN" altLang="en-US" sz="2000"/>
          </a:p>
          <a:p>
            <a:pPr marL="0" indent="0">
              <a:buNone/>
            </a:pPr>
            <a:r>
              <a:rPr lang="en-US" altLang="zh-CN" sz="2000"/>
              <a:t>    </a:t>
            </a:r>
            <a:r>
              <a:rPr lang="zh-CN" altLang="en-US" sz="2000"/>
              <a:t>设    、  的串联阻抗用    表示,      和    的并联阻抗用</a:t>
            </a:r>
            <a:r>
              <a:rPr lang="en-US" altLang="zh-CN" sz="2000"/>
              <a:t>   </a:t>
            </a:r>
            <a:r>
              <a:rPr lang="zh-CN" altLang="en-US" sz="2000"/>
              <a:t>表示, 输入电压     加在    与    串联网络的两端，输出电压    从    两端取出。将输出电压    与输入电压    之比作为</a:t>
            </a:r>
            <a:r>
              <a:rPr lang="zh-CN" altLang="en-US" sz="2000" i="1"/>
              <a:t>RC</a:t>
            </a:r>
            <a:r>
              <a:rPr lang="zh-CN" altLang="en-US" sz="2000"/>
              <a:t>串并联网络的传输系数，记为     ，那么</a:t>
            </a:r>
            <a:endParaRPr lang="zh-CN" altLang="en-US" sz="2000"/>
          </a:p>
          <a:p>
            <a:r>
              <a:rPr lang="zh-CN" altLang="en-US" sz="2000"/>
              <a:t>在实际电路中取                  ,                  ,   由数学推导得</a:t>
            </a:r>
            <a:endParaRPr lang="zh-CN" altLang="en-US" sz="2000"/>
          </a:p>
          <a:p>
            <a:endParaRPr lang="zh-CN" altLang="en-US" sz="2000"/>
          </a:p>
        </p:txBody>
      </p:sp>
      <p:graphicFrame>
        <p:nvGraphicFramePr>
          <p:cNvPr id="4" name="对象 -2147482537"/>
          <p:cNvGraphicFramePr>
            <a:graphicFrameLocks noChangeAspect="1"/>
          </p:cNvGraphicFramePr>
          <p:nvPr/>
        </p:nvGraphicFramePr>
        <p:xfrm>
          <a:off x="999490" y="2508250"/>
          <a:ext cx="415925" cy="290195"/>
        </p:xfrm>
        <a:graphic>
          <a:graphicData uri="http://schemas.openxmlformats.org/presentationml/2006/ole">
            <mc:AlternateContent xmlns:mc="http://schemas.openxmlformats.org/markup-compatibility/2006">
              <mc:Choice xmlns:v="urn:schemas-microsoft-com:vml" Requires="v">
                <p:oleObj spid="_x0000_s3076" name="" r:id="rId1" imgW="253365" imgH="177800" progId="Equation.DSMT4">
                  <p:embed/>
                </p:oleObj>
              </mc:Choice>
              <mc:Fallback>
                <p:oleObj name="" r:id="rId1" imgW="253365" imgH="177800" progId="Equation.DSMT4">
                  <p:embed/>
                  <p:pic>
                    <p:nvPicPr>
                      <p:cNvPr id="0" name="图片 3075"/>
                      <p:cNvPicPr/>
                      <p:nvPr/>
                    </p:nvPicPr>
                    <p:blipFill>
                      <a:blip r:embed="rId2"/>
                      <a:stretch>
                        <a:fillRect/>
                      </a:stretch>
                    </p:blipFill>
                    <p:spPr>
                      <a:xfrm>
                        <a:off x="999490" y="2508250"/>
                        <a:ext cx="415925" cy="290195"/>
                      </a:xfrm>
                      <a:prstGeom prst="rect">
                        <a:avLst/>
                      </a:prstGeom>
                      <a:noFill/>
                      <a:ln w="38100">
                        <a:noFill/>
                        <a:miter/>
                      </a:ln>
                    </p:spPr>
                  </p:pic>
                </p:oleObj>
              </mc:Fallback>
            </mc:AlternateContent>
          </a:graphicData>
        </a:graphic>
      </p:graphicFrame>
      <p:graphicFrame>
        <p:nvGraphicFramePr>
          <p:cNvPr id="5" name="对象 -2147482536"/>
          <p:cNvGraphicFramePr>
            <a:graphicFrameLocks noChangeAspect="1"/>
          </p:cNvGraphicFramePr>
          <p:nvPr/>
        </p:nvGraphicFramePr>
        <p:xfrm>
          <a:off x="3101340" y="2438400"/>
          <a:ext cx="266065" cy="430530"/>
        </p:xfrm>
        <a:graphic>
          <a:graphicData uri="http://schemas.openxmlformats.org/presentationml/2006/ole">
            <mc:AlternateContent xmlns:mc="http://schemas.openxmlformats.org/markup-compatibility/2006">
              <mc:Choice xmlns:v="urn:schemas-microsoft-com:vml" Requires="v">
                <p:oleObj spid="_x0000_s7" name="" r:id="rId3" imgW="190500" imgH="228600" progId="Equation.DSMT4">
                  <p:embed/>
                </p:oleObj>
              </mc:Choice>
              <mc:Fallback>
                <p:oleObj name="" r:id="rId3" imgW="190500" imgH="228600" progId="Equation.DSMT4">
                  <p:embed/>
                  <p:pic>
                    <p:nvPicPr>
                      <p:cNvPr id="0" name="图片 6"/>
                      <p:cNvPicPr/>
                      <p:nvPr/>
                    </p:nvPicPr>
                    <p:blipFill>
                      <a:blip r:embed="rId4"/>
                      <a:stretch>
                        <a:fillRect/>
                      </a:stretch>
                    </p:blipFill>
                    <p:spPr>
                      <a:xfrm>
                        <a:off x="3101340" y="2438400"/>
                        <a:ext cx="266065" cy="430530"/>
                      </a:xfrm>
                      <a:prstGeom prst="rect">
                        <a:avLst/>
                      </a:prstGeom>
                      <a:noFill/>
                      <a:ln w="38100">
                        <a:noFill/>
                        <a:miter/>
                      </a:ln>
                    </p:spPr>
                  </p:pic>
                </p:oleObj>
              </mc:Fallback>
            </mc:AlternateContent>
          </a:graphicData>
        </a:graphic>
      </p:graphicFrame>
      <p:graphicFrame>
        <p:nvGraphicFramePr>
          <p:cNvPr id="6" name="对象 -2147482535"/>
          <p:cNvGraphicFramePr>
            <a:graphicFrameLocks noChangeAspect="1"/>
          </p:cNvGraphicFramePr>
          <p:nvPr/>
        </p:nvGraphicFramePr>
        <p:xfrm>
          <a:off x="3719195" y="2466340"/>
          <a:ext cx="312420" cy="374650"/>
        </p:xfrm>
        <a:graphic>
          <a:graphicData uri="http://schemas.openxmlformats.org/presentationml/2006/ole">
            <mc:AlternateContent xmlns:mc="http://schemas.openxmlformats.org/markup-compatibility/2006">
              <mc:Choice xmlns:v="urn:schemas-microsoft-com:vml" Requires="v">
                <p:oleObj spid="_x0000_s8" name="" r:id="rId5" imgW="190500" imgH="228600" progId="Equation.DSMT4">
                  <p:embed/>
                </p:oleObj>
              </mc:Choice>
              <mc:Fallback>
                <p:oleObj name="" r:id="rId5" imgW="190500" imgH="228600" progId="Equation.DSMT4">
                  <p:embed/>
                  <p:pic>
                    <p:nvPicPr>
                      <p:cNvPr id="0" name="图片 7"/>
                      <p:cNvPicPr/>
                      <p:nvPr/>
                    </p:nvPicPr>
                    <p:blipFill>
                      <a:blip r:embed="rId6"/>
                      <a:stretch>
                        <a:fillRect/>
                      </a:stretch>
                    </p:blipFill>
                    <p:spPr>
                      <a:xfrm>
                        <a:off x="3719195" y="2466340"/>
                        <a:ext cx="312420" cy="374650"/>
                      </a:xfrm>
                      <a:prstGeom prst="rect">
                        <a:avLst/>
                      </a:prstGeom>
                      <a:noFill/>
                      <a:ln w="38100">
                        <a:noFill/>
                        <a:miter/>
                      </a:ln>
                    </p:spPr>
                  </p:pic>
                </p:oleObj>
              </mc:Fallback>
            </mc:AlternateContent>
          </a:graphicData>
        </a:graphic>
      </p:graphicFrame>
      <p:graphicFrame>
        <p:nvGraphicFramePr>
          <p:cNvPr id="9" name="对象 -2147482534"/>
          <p:cNvGraphicFramePr>
            <a:graphicFrameLocks noChangeAspect="1"/>
          </p:cNvGraphicFramePr>
          <p:nvPr/>
        </p:nvGraphicFramePr>
        <p:xfrm>
          <a:off x="5157470" y="2413635"/>
          <a:ext cx="328295" cy="455295"/>
        </p:xfrm>
        <a:graphic>
          <a:graphicData uri="http://schemas.openxmlformats.org/presentationml/2006/ole">
            <mc:AlternateContent xmlns:mc="http://schemas.openxmlformats.org/markup-compatibility/2006">
              <mc:Choice xmlns:v="urn:schemas-microsoft-com:vml" Requires="v">
                <p:oleObj spid="_x0000_s10" name="" r:id="rId7" imgW="165100" imgH="228600" progId="Equation.DSMT4">
                  <p:embed/>
                </p:oleObj>
              </mc:Choice>
              <mc:Fallback>
                <p:oleObj name="" r:id="rId7" imgW="165100" imgH="228600" progId="Equation.DSMT4">
                  <p:embed/>
                  <p:pic>
                    <p:nvPicPr>
                      <p:cNvPr id="0" name="图片 8"/>
                      <p:cNvPicPr/>
                      <p:nvPr/>
                    </p:nvPicPr>
                    <p:blipFill>
                      <a:blip r:embed="rId8"/>
                      <a:stretch>
                        <a:fillRect/>
                      </a:stretch>
                    </p:blipFill>
                    <p:spPr>
                      <a:xfrm>
                        <a:off x="5157470" y="2413635"/>
                        <a:ext cx="328295" cy="455295"/>
                      </a:xfrm>
                      <a:prstGeom prst="rect">
                        <a:avLst/>
                      </a:prstGeom>
                      <a:noFill/>
                      <a:ln w="38100">
                        <a:noFill/>
                        <a:miter/>
                      </a:ln>
                    </p:spPr>
                  </p:pic>
                </p:oleObj>
              </mc:Fallback>
            </mc:AlternateContent>
          </a:graphicData>
        </a:graphic>
      </p:graphicFrame>
      <p:graphicFrame>
        <p:nvGraphicFramePr>
          <p:cNvPr id="11" name="对象 -2147482533"/>
          <p:cNvGraphicFramePr>
            <a:graphicFrameLocks noChangeAspect="1"/>
          </p:cNvGraphicFramePr>
          <p:nvPr/>
        </p:nvGraphicFramePr>
        <p:xfrm>
          <a:off x="5709285" y="2436495"/>
          <a:ext cx="313055" cy="404495"/>
        </p:xfrm>
        <a:graphic>
          <a:graphicData uri="http://schemas.openxmlformats.org/presentationml/2006/ole">
            <mc:AlternateContent xmlns:mc="http://schemas.openxmlformats.org/markup-compatibility/2006">
              <mc:Choice xmlns:v="urn:schemas-microsoft-com:vml" Requires="v">
                <p:oleObj spid="_x0000_s12" name="" r:id="rId9" imgW="177800" imgH="227965" progId="Equation.DSMT4">
                  <p:embed/>
                </p:oleObj>
              </mc:Choice>
              <mc:Fallback>
                <p:oleObj name="" r:id="rId9" imgW="177800" imgH="227965" progId="Equation.DSMT4">
                  <p:embed/>
                  <p:pic>
                    <p:nvPicPr>
                      <p:cNvPr id="0" name="图片 9"/>
                      <p:cNvPicPr/>
                      <p:nvPr/>
                    </p:nvPicPr>
                    <p:blipFill>
                      <a:blip r:embed="rId10"/>
                      <a:stretch>
                        <a:fillRect/>
                      </a:stretch>
                    </p:blipFill>
                    <p:spPr>
                      <a:xfrm>
                        <a:off x="5709285" y="2436495"/>
                        <a:ext cx="313055" cy="404495"/>
                      </a:xfrm>
                      <a:prstGeom prst="rect">
                        <a:avLst/>
                      </a:prstGeom>
                      <a:noFill/>
                      <a:ln w="38100">
                        <a:noFill/>
                        <a:miter/>
                      </a:ln>
                    </p:spPr>
                  </p:pic>
                </p:oleObj>
              </mc:Fallback>
            </mc:AlternateContent>
          </a:graphicData>
        </a:graphic>
      </p:graphicFrame>
      <p:graphicFrame>
        <p:nvGraphicFramePr>
          <p:cNvPr id="13" name="对象 -2147482547"/>
          <p:cNvGraphicFramePr>
            <a:graphicFrameLocks noChangeAspect="1"/>
          </p:cNvGraphicFramePr>
          <p:nvPr/>
        </p:nvGraphicFramePr>
        <p:xfrm>
          <a:off x="1401445" y="3001010"/>
          <a:ext cx="287655" cy="398145"/>
        </p:xfrm>
        <a:graphic>
          <a:graphicData uri="http://schemas.openxmlformats.org/presentationml/2006/ole">
            <mc:AlternateContent xmlns:mc="http://schemas.openxmlformats.org/markup-compatibility/2006">
              <mc:Choice xmlns:v="urn:schemas-microsoft-com:vml" Requires="v">
                <p:oleObj spid="_x0000_s14" name="" r:id="rId11" imgW="165100" imgH="228600" progId="Equation.DSMT4">
                  <p:embed/>
                </p:oleObj>
              </mc:Choice>
              <mc:Fallback>
                <p:oleObj name="" r:id="rId11" imgW="165100" imgH="228600" progId="Equation.DSMT4">
                  <p:embed/>
                  <p:pic>
                    <p:nvPicPr>
                      <p:cNvPr id="0" name="图片 10"/>
                      <p:cNvPicPr/>
                      <p:nvPr/>
                    </p:nvPicPr>
                    <p:blipFill>
                      <a:blip r:embed="rId8"/>
                      <a:stretch>
                        <a:fillRect/>
                      </a:stretch>
                    </p:blipFill>
                    <p:spPr>
                      <a:xfrm>
                        <a:off x="1401445" y="3001010"/>
                        <a:ext cx="287655" cy="398145"/>
                      </a:xfrm>
                      <a:prstGeom prst="rect">
                        <a:avLst/>
                      </a:prstGeom>
                      <a:noFill/>
                      <a:ln w="38100">
                        <a:noFill/>
                        <a:miter/>
                      </a:ln>
                    </p:spPr>
                  </p:pic>
                </p:oleObj>
              </mc:Fallback>
            </mc:AlternateContent>
          </a:graphicData>
        </a:graphic>
      </p:graphicFrame>
      <p:graphicFrame>
        <p:nvGraphicFramePr>
          <p:cNvPr id="15" name="对象 -2147482546"/>
          <p:cNvGraphicFramePr>
            <a:graphicFrameLocks noChangeAspect="1"/>
          </p:cNvGraphicFramePr>
          <p:nvPr/>
        </p:nvGraphicFramePr>
        <p:xfrm>
          <a:off x="1851660" y="3001010"/>
          <a:ext cx="312420" cy="403225"/>
        </p:xfrm>
        <a:graphic>
          <a:graphicData uri="http://schemas.openxmlformats.org/presentationml/2006/ole">
            <mc:AlternateContent xmlns:mc="http://schemas.openxmlformats.org/markup-compatibility/2006">
              <mc:Choice xmlns:v="urn:schemas-microsoft-com:vml" Requires="v">
                <p:oleObj spid="_x0000_s16" name="" r:id="rId12" imgW="177800" imgH="227965" progId="Equation.DSMT4">
                  <p:embed/>
                </p:oleObj>
              </mc:Choice>
              <mc:Fallback>
                <p:oleObj name="" r:id="rId12" imgW="177800" imgH="227965" progId="Equation.DSMT4">
                  <p:embed/>
                  <p:pic>
                    <p:nvPicPr>
                      <p:cNvPr id="0" name="图片 11"/>
                      <p:cNvPicPr/>
                      <p:nvPr/>
                    </p:nvPicPr>
                    <p:blipFill>
                      <a:blip r:embed="rId10"/>
                      <a:stretch>
                        <a:fillRect/>
                      </a:stretch>
                    </p:blipFill>
                    <p:spPr>
                      <a:xfrm>
                        <a:off x="1851660" y="3001010"/>
                        <a:ext cx="312420" cy="403225"/>
                      </a:xfrm>
                      <a:prstGeom prst="rect">
                        <a:avLst/>
                      </a:prstGeom>
                      <a:noFill/>
                      <a:ln w="38100">
                        <a:noFill/>
                        <a:miter/>
                      </a:ln>
                    </p:spPr>
                  </p:pic>
                </p:oleObj>
              </mc:Fallback>
            </mc:AlternateContent>
          </a:graphicData>
        </a:graphic>
      </p:graphicFrame>
      <p:graphicFrame>
        <p:nvGraphicFramePr>
          <p:cNvPr id="17" name="对象 -2147482545"/>
          <p:cNvGraphicFramePr>
            <a:graphicFrameLocks noChangeAspect="1"/>
          </p:cNvGraphicFramePr>
          <p:nvPr/>
        </p:nvGraphicFramePr>
        <p:xfrm>
          <a:off x="3872865" y="3021965"/>
          <a:ext cx="285750" cy="368935"/>
        </p:xfrm>
        <a:graphic>
          <a:graphicData uri="http://schemas.openxmlformats.org/presentationml/2006/ole">
            <mc:AlternateContent xmlns:mc="http://schemas.openxmlformats.org/markup-compatibility/2006">
              <mc:Choice xmlns:v="urn:schemas-microsoft-com:vml" Requires="v">
                <p:oleObj spid="_x0000_s18" name="" r:id="rId13" imgW="177800" imgH="227965" progId="Equation.DSMT4">
                  <p:embed/>
                </p:oleObj>
              </mc:Choice>
              <mc:Fallback>
                <p:oleObj name="" r:id="rId13" imgW="177800" imgH="227965" progId="Equation.DSMT4">
                  <p:embed/>
                  <p:pic>
                    <p:nvPicPr>
                      <p:cNvPr id="0" name="图片 12"/>
                      <p:cNvPicPr/>
                      <p:nvPr/>
                    </p:nvPicPr>
                    <p:blipFill>
                      <a:blip r:embed="rId14"/>
                      <a:stretch>
                        <a:fillRect/>
                      </a:stretch>
                    </p:blipFill>
                    <p:spPr>
                      <a:xfrm>
                        <a:off x="3872865" y="3021965"/>
                        <a:ext cx="285750" cy="368935"/>
                      </a:xfrm>
                      <a:prstGeom prst="rect">
                        <a:avLst/>
                      </a:prstGeom>
                      <a:noFill/>
                      <a:ln w="38100">
                        <a:noFill/>
                        <a:miter/>
                      </a:ln>
                    </p:spPr>
                  </p:pic>
                </p:oleObj>
              </mc:Fallback>
            </mc:AlternateContent>
          </a:graphicData>
        </a:graphic>
      </p:graphicFrame>
      <p:graphicFrame>
        <p:nvGraphicFramePr>
          <p:cNvPr id="19" name="对象 -2147482544"/>
          <p:cNvGraphicFramePr>
            <a:graphicFrameLocks noChangeAspect="1"/>
          </p:cNvGraphicFramePr>
          <p:nvPr/>
        </p:nvGraphicFramePr>
        <p:xfrm>
          <a:off x="4900295" y="2990850"/>
          <a:ext cx="340360" cy="408305"/>
        </p:xfrm>
        <a:graphic>
          <a:graphicData uri="http://schemas.openxmlformats.org/presentationml/2006/ole">
            <mc:AlternateContent xmlns:mc="http://schemas.openxmlformats.org/markup-compatibility/2006">
              <mc:Choice xmlns:v="urn:schemas-microsoft-com:vml" Requires="v">
                <p:oleObj spid="_x0000_s20" name="" r:id="rId15" imgW="190500" imgH="228600" progId="Equation.DSMT4">
                  <p:embed/>
                </p:oleObj>
              </mc:Choice>
              <mc:Fallback>
                <p:oleObj name="" r:id="rId15" imgW="190500" imgH="228600" progId="Equation.DSMT4">
                  <p:embed/>
                  <p:pic>
                    <p:nvPicPr>
                      <p:cNvPr id="0" name="图片 13"/>
                      <p:cNvPicPr/>
                      <p:nvPr/>
                    </p:nvPicPr>
                    <p:blipFill>
                      <a:blip r:embed="rId4"/>
                      <a:stretch>
                        <a:fillRect/>
                      </a:stretch>
                    </p:blipFill>
                    <p:spPr>
                      <a:xfrm>
                        <a:off x="4900295" y="2990850"/>
                        <a:ext cx="340360" cy="408305"/>
                      </a:xfrm>
                      <a:prstGeom prst="rect">
                        <a:avLst/>
                      </a:prstGeom>
                      <a:noFill/>
                      <a:ln w="38100">
                        <a:noFill/>
                        <a:miter/>
                      </a:ln>
                    </p:spPr>
                  </p:pic>
                </p:oleObj>
              </mc:Fallback>
            </mc:AlternateContent>
          </a:graphicData>
        </a:graphic>
      </p:graphicFrame>
      <p:graphicFrame>
        <p:nvGraphicFramePr>
          <p:cNvPr id="21" name="对象 -2147482543"/>
          <p:cNvGraphicFramePr>
            <a:graphicFrameLocks noChangeAspect="1"/>
          </p:cNvGraphicFramePr>
          <p:nvPr/>
        </p:nvGraphicFramePr>
        <p:xfrm>
          <a:off x="5671820" y="3001010"/>
          <a:ext cx="312420" cy="374650"/>
        </p:xfrm>
        <a:graphic>
          <a:graphicData uri="http://schemas.openxmlformats.org/presentationml/2006/ole">
            <mc:AlternateContent xmlns:mc="http://schemas.openxmlformats.org/markup-compatibility/2006">
              <mc:Choice xmlns:v="urn:schemas-microsoft-com:vml" Requires="v">
                <p:oleObj spid="_x0000_s22" name="" r:id="rId16" imgW="190500" imgH="228600" progId="Equation.DSMT4">
                  <p:embed/>
                </p:oleObj>
              </mc:Choice>
              <mc:Fallback>
                <p:oleObj name="" r:id="rId16" imgW="190500" imgH="228600" progId="Equation.DSMT4">
                  <p:embed/>
                  <p:pic>
                    <p:nvPicPr>
                      <p:cNvPr id="0" name="图片 18"/>
                      <p:cNvPicPr/>
                      <p:nvPr/>
                    </p:nvPicPr>
                    <p:blipFill>
                      <a:blip r:embed="rId6"/>
                      <a:stretch>
                        <a:fillRect/>
                      </a:stretch>
                    </p:blipFill>
                    <p:spPr>
                      <a:xfrm>
                        <a:off x="5671820" y="3001010"/>
                        <a:ext cx="312420" cy="374650"/>
                      </a:xfrm>
                      <a:prstGeom prst="rect">
                        <a:avLst/>
                      </a:prstGeom>
                      <a:noFill/>
                      <a:ln w="38100">
                        <a:noFill/>
                        <a:miter/>
                      </a:ln>
                    </p:spPr>
                  </p:pic>
                </p:oleObj>
              </mc:Fallback>
            </mc:AlternateContent>
          </a:graphicData>
        </a:graphic>
      </p:graphicFrame>
      <p:graphicFrame>
        <p:nvGraphicFramePr>
          <p:cNvPr id="23" name="对象 -2147482541"/>
          <p:cNvGraphicFramePr>
            <a:graphicFrameLocks noChangeAspect="1"/>
          </p:cNvGraphicFramePr>
          <p:nvPr/>
        </p:nvGraphicFramePr>
        <p:xfrm>
          <a:off x="9802495" y="2929255"/>
          <a:ext cx="324485" cy="506095"/>
        </p:xfrm>
        <a:graphic>
          <a:graphicData uri="http://schemas.openxmlformats.org/presentationml/2006/ole">
            <mc:AlternateContent xmlns:mc="http://schemas.openxmlformats.org/markup-compatibility/2006">
              <mc:Choice xmlns:v="urn:schemas-microsoft-com:vml" Requires="v">
                <p:oleObj spid="_x0000_s24" name="" r:id="rId17" imgW="203200" imgH="317500" progId="Equation.DSMT4">
                  <p:embed/>
                </p:oleObj>
              </mc:Choice>
              <mc:Fallback>
                <p:oleObj name="" r:id="rId17" imgW="203200" imgH="317500" progId="Equation.DSMT4">
                  <p:embed/>
                  <p:pic>
                    <p:nvPicPr>
                      <p:cNvPr id="0" name="图片 19"/>
                      <p:cNvPicPr/>
                      <p:nvPr/>
                    </p:nvPicPr>
                    <p:blipFill>
                      <a:blip r:embed="rId18"/>
                      <a:stretch>
                        <a:fillRect/>
                      </a:stretch>
                    </p:blipFill>
                    <p:spPr>
                      <a:xfrm>
                        <a:off x="9802495" y="2929255"/>
                        <a:ext cx="324485" cy="506095"/>
                      </a:xfrm>
                      <a:prstGeom prst="rect">
                        <a:avLst/>
                      </a:prstGeom>
                      <a:noFill/>
                      <a:ln w="38100">
                        <a:noFill/>
                        <a:miter/>
                      </a:ln>
                    </p:spPr>
                  </p:pic>
                </p:oleObj>
              </mc:Fallback>
            </mc:AlternateContent>
          </a:graphicData>
        </a:graphic>
      </p:graphicFrame>
      <p:graphicFrame>
        <p:nvGraphicFramePr>
          <p:cNvPr id="25" name="对象 -2147482540"/>
          <p:cNvGraphicFramePr>
            <a:graphicFrameLocks noChangeAspect="1"/>
          </p:cNvGraphicFramePr>
          <p:nvPr/>
        </p:nvGraphicFramePr>
        <p:xfrm>
          <a:off x="10695940" y="2985135"/>
          <a:ext cx="285750" cy="368935"/>
        </p:xfrm>
        <a:graphic>
          <a:graphicData uri="http://schemas.openxmlformats.org/presentationml/2006/ole">
            <mc:AlternateContent xmlns:mc="http://schemas.openxmlformats.org/markup-compatibility/2006">
              <mc:Choice xmlns:v="urn:schemas-microsoft-com:vml" Requires="v">
                <p:oleObj spid="_x0000_s26" name="" r:id="rId19" imgW="177800" imgH="227965" progId="Equation.DSMT4">
                  <p:embed/>
                </p:oleObj>
              </mc:Choice>
              <mc:Fallback>
                <p:oleObj name="" r:id="rId19" imgW="177800" imgH="227965" progId="Equation.DSMT4">
                  <p:embed/>
                  <p:pic>
                    <p:nvPicPr>
                      <p:cNvPr id="0" name="图片 20"/>
                      <p:cNvPicPr/>
                      <p:nvPr/>
                    </p:nvPicPr>
                    <p:blipFill>
                      <a:blip r:embed="rId14"/>
                      <a:stretch>
                        <a:fillRect/>
                      </a:stretch>
                    </p:blipFill>
                    <p:spPr>
                      <a:xfrm>
                        <a:off x="10695940" y="2985135"/>
                        <a:ext cx="285750" cy="368935"/>
                      </a:xfrm>
                      <a:prstGeom prst="rect">
                        <a:avLst/>
                      </a:prstGeom>
                      <a:noFill/>
                      <a:ln w="38100">
                        <a:noFill/>
                        <a:miter/>
                      </a:ln>
                    </p:spPr>
                  </p:pic>
                </p:oleObj>
              </mc:Fallback>
            </mc:AlternateContent>
          </a:graphicData>
        </a:graphic>
      </p:graphicFrame>
      <p:graphicFrame>
        <p:nvGraphicFramePr>
          <p:cNvPr id="27" name="对象 -2147482539"/>
          <p:cNvGraphicFramePr>
            <a:graphicFrameLocks noChangeAspect="1"/>
          </p:cNvGraphicFramePr>
          <p:nvPr/>
        </p:nvGraphicFramePr>
        <p:xfrm>
          <a:off x="11395075" y="3021965"/>
          <a:ext cx="285750" cy="342900"/>
        </p:xfrm>
        <a:graphic>
          <a:graphicData uri="http://schemas.openxmlformats.org/presentationml/2006/ole">
            <mc:AlternateContent xmlns:mc="http://schemas.openxmlformats.org/markup-compatibility/2006">
              <mc:Choice xmlns:v="urn:schemas-microsoft-com:vml" Requires="v">
                <p:oleObj spid="_x0000_s28" name="" r:id="rId20" imgW="190500" imgH="228600" progId="Equation.DSMT4">
                  <p:embed/>
                </p:oleObj>
              </mc:Choice>
              <mc:Fallback>
                <p:oleObj name="" r:id="rId20" imgW="190500" imgH="228600" progId="Equation.DSMT4">
                  <p:embed/>
                  <p:pic>
                    <p:nvPicPr>
                      <p:cNvPr id="0" name="图片 21"/>
                      <p:cNvPicPr/>
                      <p:nvPr/>
                    </p:nvPicPr>
                    <p:blipFill>
                      <a:blip r:embed="rId21"/>
                      <a:stretch>
                        <a:fillRect/>
                      </a:stretch>
                    </p:blipFill>
                    <p:spPr>
                      <a:xfrm>
                        <a:off x="11395075" y="3021965"/>
                        <a:ext cx="285750" cy="342900"/>
                      </a:xfrm>
                      <a:prstGeom prst="rect">
                        <a:avLst/>
                      </a:prstGeom>
                      <a:noFill/>
                      <a:ln w="38100">
                        <a:noFill/>
                        <a:miter/>
                      </a:ln>
                    </p:spPr>
                  </p:pic>
                </p:oleObj>
              </mc:Fallback>
            </mc:AlternateContent>
          </a:graphicData>
        </a:graphic>
      </p:graphicFrame>
      <p:graphicFrame>
        <p:nvGraphicFramePr>
          <p:cNvPr id="29" name="对象 -2147482553"/>
          <p:cNvGraphicFramePr>
            <a:graphicFrameLocks noChangeAspect="1"/>
          </p:cNvGraphicFramePr>
          <p:nvPr/>
        </p:nvGraphicFramePr>
        <p:xfrm>
          <a:off x="4018280" y="3270885"/>
          <a:ext cx="379095" cy="556260"/>
        </p:xfrm>
        <a:graphic>
          <a:graphicData uri="http://schemas.openxmlformats.org/presentationml/2006/ole">
            <mc:AlternateContent xmlns:mc="http://schemas.openxmlformats.org/markup-compatibility/2006">
              <mc:Choice xmlns:v="urn:schemas-microsoft-com:vml" Requires="v">
                <p:oleObj spid="_x0000_s30" name="" r:id="rId22" imgW="215900" imgH="316865" progId="Equation.DSMT4">
                  <p:embed/>
                </p:oleObj>
              </mc:Choice>
              <mc:Fallback>
                <p:oleObj name="" r:id="rId22" imgW="215900" imgH="316865" progId="Equation.DSMT4">
                  <p:embed/>
                  <p:pic>
                    <p:nvPicPr>
                      <p:cNvPr id="0" name="图片 22"/>
                      <p:cNvPicPr/>
                      <p:nvPr/>
                    </p:nvPicPr>
                    <p:blipFill>
                      <a:blip r:embed="rId23"/>
                      <a:stretch>
                        <a:fillRect/>
                      </a:stretch>
                    </p:blipFill>
                    <p:spPr>
                      <a:xfrm>
                        <a:off x="4018280" y="3270885"/>
                        <a:ext cx="379095" cy="556260"/>
                      </a:xfrm>
                      <a:prstGeom prst="rect">
                        <a:avLst/>
                      </a:prstGeom>
                      <a:noFill/>
                      <a:ln w="38100">
                        <a:noFill/>
                        <a:miter/>
                      </a:ln>
                    </p:spPr>
                  </p:pic>
                </p:oleObj>
              </mc:Fallback>
            </mc:AlternateContent>
          </a:graphicData>
        </a:graphic>
      </p:graphicFrame>
      <p:graphicFrame>
        <p:nvGraphicFramePr>
          <p:cNvPr id="31" name="对象 -2147482552"/>
          <p:cNvGraphicFramePr>
            <a:graphicFrameLocks noChangeAspect="1"/>
          </p:cNvGraphicFramePr>
          <p:nvPr/>
        </p:nvGraphicFramePr>
        <p:xfrm>
          <a:off x="4593590" y="3458845"/>
          <a:ext cx="306705" cy="368300"/>
        </p:xfrm>
        <a:graphic>
          <a:graphicData uri="http://schemas.openxmlformats.org/presentationml/2006/ole">
            <mc:AlternateContent xmlns:mc="http://schemas.openxmlformats.org/markup-compatibility/2006">
              <mc:Choice xmlns:v="urn:schemas-microsoft-com:vml" Requires="v">
                <p:oleObj spid="_x0000_s32" name="" r:id="rId24" imgW="190500" imgH="228600" progId="Equation.DSMT4">
                  <p:embed/>
                </p:oleObj>
              </mc:Choice>
              <mc:Fallback>
                <p:oleObj name="" r:id="rId24" imgW="190500" imgH="228600" progId="Equation.DSMT4">
                  <p:embed/>
                  <p:pic>
                    <p:nvPicPr>
                      <p:cNvPr id="0" name="图片 23"/>
                      <p:cNvPicPr/>
                      <p:nvPr/>
                    </p:nvPicPr>
                    <p:blipFill>
                      <a:blip r:embed="rId25"/>
                      <a:stretch>
                        <a:fillRect/>
                      </a:stretch>
                    </p:blipFill>
                    <p:spPr>
                      <a:xfrm>
                        <a:off x="4593590" y="3458845"/>
                        <a:ext cx="306705" cy="368300"/>
                      </a:xfrm>
                      <a:prstGeom prst="rect">
                        <a:avLst/>
                      </a:prstGeom>
                      <a:noFill/>
                      <a:ln w="38100">
                        <a:noFill/>
                        <a:miter/>
                      </a:ln>
                    </p:spPr>
                  </p:pic>
                </p:oleObj>
              </mc:Fallback>
            </mc:AlternateContent>
          </a:graphicData>
        </a:graphic>
      </p:graphicFrame>
      <p:graphicFrame>
        <p:nvGraphicFramePr>
          <p:cNvPr id="33" name="对象 -2147482551"/>
          <p:cNvGraphicFramePr>
            <a:graphicFrameLocks noChangeAspect="1"/>
          </p:cNvGraphicFramePr>
          <p:nvPr/>
        </p:nvGraphicFramePr>
        <p:xfrm>
          <a:off x="7760335" y="3291205"/>
          <a:ext cx="351155" cy="515620"/>
        </p:xfrm>
        <a:graphic>
          <a:graphicData uri="http://schemas.openxmlformats.org/presentationml/2006/ole">
            <mc:AlternateContent xmlns:mc="http://schemas.openxmlformats.org/markup-compatibility/2006">
              <mc:Choice xmlns:v="urn:schemas-microsoft-com:vml" Requires="v">
                <p:oleObj spid="_x0000_s34" name="" r:id="rId26" imgW="215900" imgH="316865" progId="Equation.DSMT4">
                  <p:embed/>
                </p:oleObj>
              </mc:Choice>
              <mc:Fallback>
                <p:oleObj name="" r:id="rId26" imgW="215900" imgH="316865" progId="Equation.DSMT4">
                  <p:embed/>
                  <p:pic>
                    <p:nvPicPr>
                      <p:cNvPr id="0" name="图片 24"/>
                      <p:cNvPicPr/>
                      <p:nvPr/>
                    </p:nvPicPr>
                    <p:blipFill>
                      <a:blip r:embed="rId23"/>
                      <a:stretch>
                        <a:fillRect/>
                      </a:stretch>
                    </p:blipFill>
                    <p:spPr>
                      <a:xfrm>
                        <a:off x="7760335" y="3291205"/>
                        <a:ext cx="351155" cy="515620"/>
                      </a:xfrm>
                      <a:prstGeom prst="rect">
                        <a:avLst/>
                      </a:prstGeom>
                      <a:noFill/>
                      <a:ln w="38100">
                        <a:noFill/>
                        <a:miter/>
                      </a:ln>
                    </p:spPr>
                  </p:pic>
                </p:oleObj>
              </mc:Fallback>
            </mc:AlternateContent>
          </a:graphicData>
        </a:graphic>
      </p:graphicFrame>
      <p:graphicFrame>
        <p:nvGraphicFramePr>
          <p:cNvPr id="35" name="对象 -2147482550"/>
          <p:cNvGraphicFramePr>
            <a:graphicFrameLocks noChangeAspect="1"/>
          </p:cNvGraphicFramePr>
          <p:nvPr/>
        </p:nvGraphicFramePr>
        <p:xfrm>
          <a:off x="9498330" y="3291205"/>
          <a:ext cx="365125" cy="569595"/>
        </p:xfrm>
        <a:graphic>
          <a:graphicData uri="http://schemas.openxmlformats.org/presentationml/2006/ole">
            <mc:AlternateContent xmlns:mc="http://schemas.openxmlformats.org/markup-compatibility/2006">
              <mc:Choice xmlns:v="urn:schemas-microsoft-com:vml" Requires="v">
                <p:oleObj spid="_x0000_s36" name="" r:id="rId27" imgW="203200" imgH="317500" progId="Equation.DSMT4">
                  <p:embed/>
                </p:oleObj>
              </mc:Choice>
              <mc:Fallback>
                <p:oleObj name="" r:id="rId27" imgW="203200" imgH="317500" progId="Equation.DSMT4">
                  <p:embed/>
                  <p:pic>
                    <p:nvPicPr>
                      <p:cNvPr id="0" name="图片 25"/>
                      <p:cNvPicPr/>
                      <p:nvPr/>
                    </p:nvPicPr>
                    <p:blipFill>
                      <a:blip r:embed="rId28"/>
                      <a:stretch>
                        <a:fillRect/>
                      </a:stretch>
                    </p:blipFill>
                    <p:spPr>
                      <a:xfrm>
                        <a:off x="9498330" y="3291205"/>
                        <a:ext cx="365125" cy="569595"/>
                      </a:xfrm>
                      <a:prstGeom prst="rect">
                        <a:avLst/>
                      </a:prstGeom>
                      <a:noFill/>
                      <a:ln w="38100">
                        <a:noFill/>
                        <a:miter/>
                      </a:ln>
                    </p:spPr>
                  </p:pic>
                </p:oleObj>
              </mc:Fallback>
            </mc:AlternateContent>
          </a:graphicData>
        </a:graphic>
      </p:graphicFrame>
      <p:graphicFrame>
        <p:nvGraphicFramePr>
          <p:cNvPr id="37" name="对象 -2147482549"/>
          <p:cNvGraphicFramePr>
            <a:graphicFrameLocks noChangeAspect="1"/>
          </p:cNvGraphicFramePr>
          <p:nvPr/>
        </p:nvGraphicFramePr>
        <p:xfrm>
          <a:off x="4300220" y="3712210"/>
          <a:ext cx="293370" cy="474345"/>
        </p:xfrm>
        <a:graphic>
          <a:graphicData uri="http://schemas.openxmlformats.org/presentationml/2006/ole">
            <mc:AlternateContent xmlns:mc="http://schemas.openxmlformats.org/markup-compatibility/2006">
              <mc:Choice xmlns:v="urn:schemas-microsoft-com:vml" Requires="v">
                <p:oleObj spid="_x0000_s38" name="" r:id="rId29" imgW="165100" imgH="266065" progId="Equation.DSMT4">
                  <p:embed/>
                </p:oleObj>
              </mc:Choice>
              <mc:Fallback>
                <p:oleObj name="" r:id="rId29" imgW="165100" imgH="266065" progId="Equation.DSMT4">
                  <p:embed/>
                  <p:pic>
                    <p:nvPicPr>
                      <p:cNvPr id="0" name="图片 26"/>
                      <p:cNvPicPr/>
                      <p:nvPr/>
                    </p:nvPicPr>
                    <p:blipFill>
                      <a:blip r:embed="rId30"/>
                      <a:stretch>
                        <a:fillRect/>
                      </a:stretch>
                    </p:blipFill>
                    <p:spPr>
                      <a:xfrm>
                        <a:off x="4300220" y="3712210"/>
                        <a:ext cx="293370" cy="474345"/>
                      </a:xfrm>
                      <a:prstGeom prst="rect">
                        <a:avLst/>
                      </a:prstGeom>
                      <a:noFill/>
                      <a:ln w="38100">
                        <a:noFill/>
                        <a:miter/>
                      </a:ln>
                    </p:spPr>
                  </p:pic>
                </p:oleObj>
              </mc:Fallback>
            </mc:AlternateContent>
          </a:graphicData>
        </a:graphic>
      </p:graphicFrame>
      <p:graphicFrame>
        <p:nvGraphicFramePr>
          <p:cNvPr id="39" name="对象 -2147482548"/>
          <p:cNvGraphicFramePr>
            <a:graphicFrameLocks noChangeAspect="1"/>
          </p:cNvGraphicFramePr>
          <p:nvPr/>
        </p:nvGraphicFramePr>
        <p:xfrm>
          <a:off x="5709285" y="3551555"/>
          <a:ext cx="1837690" cy="960120"/>
        </p:xfrm>
        <a:graphic>
          <a:graphicData uri="http://schemas.openxmlformats.org/presentationml/2006/ole">
            <mc:AlternateContent xmlns:mc="http://schemas.openxmlformats.org/markup-compatibility/2006">
              <mc:Choice xmlns:v="urn:schemas-microsoft-com:vml" Requires="v">
                <p:oleObj spid="_x0000_s40" name="" r:id="rId31" imgW="1116965" imgH="584200" progId="Equation.DSMT4">
                  <p:embed/>
                </p:oleObj>
              </mc:Choice>
              <mc:Fallback>
                <p:oleObj name="" r:id="rId31" imgW="1116965" imgH="584200" progId="Equation.DSMT4">
                  <p:embed/>
                  <p:pic>
                    <p:nvPicPr>
                      <p:cNvPr id="0" name="图片 27"/>
                      <p:cNvPicPr/>
                      <p:nvPr/>
                    </p:nvPicPr>
                    <p:blipFill>
                      <a:blip r:embed="rId32"/>
                      <a:stretch>
                        <a:fillRect/>
                      </a:stretch>
                    </p:blipFill>
                    <p:spPr>
                      <a:xfrm>
                        <a:off x="5709285" y="3551555"/>
                        <a:ext cx="1837690" cy="960120"/>
                      </a:xfrm>
                      <a:prstGeom prst="rect">
                        <a:avLst/>
                      </a:prstGeom>
                      <a:noFill/>
                      <a:ln w="38100">
                        <a:noFill/>
                        <a:miter/>
                      </a:ln>
                    </p:spPr>
                  </p:pic>
                </p:oleObj>
              </mc:Fallback>
            </mc:AlternateContent>
          </a:graphicData>
        </a:graphic>
      </p:graphicFrame>
      <p:graphicFrame>
        <p:nvGraphicFramePr>
          <p:cNvPr id="45" name="对象 -2147482521"/>
          <p:cNvGraphicFramePr>
            <a:graphicFrameLocks noChangeAspect="1"/>
          </p:cNvGraphicFramePr>
          <p:nvPr/>
        </p:nvGraphicFramePr>
        <p:xfrm>
          <a:off x="8341360" y="4186555"/>
          <a:ext cx="2447925" cy="946785"/>
        </p:xfrm>
        <a:graphic>
          <a:graphicData uri="http://schemas.openxmlformats.org/presentationml/2006/ole">
            <mc:AlternateContent xmlns:mc="http://schemas.openxmlformats.org/markup-compatibility/2006">
              <mc:Choice xmlns:v="urn:schemas-microsoft-com:vml" Requires="v">
                <p:oleObj spid="_x0000_s46" name="" r:id="rId33" imgW="1510665" imgH="584200" progId="Equation.DSMT4">
                  <p:embed/>
                </p:oleObj>
              </mc:Choice>
              <mc:Fallback>
                <p:oleObj name="" r:id="rId33" imgW="1510665" imgH="584200" progId="Equation.DSMT4">
                  <p:embed/>
                  <p:pic>
                    <p:nvPicPr>
                      <p:cNvPr id="0" name="图片 30"/>
                      <p:cNvPicPr/>
                      <p:nvPr/>
                    </p:nvPicPr>
                    <p:blipFill>
                      <a:blip r:embed="rId34"/>
                      <a:stretch>
                        <a:fillRect/>
                      </a:stretch>
                    </p:blipFill>
                    <p:spPr>
                      <a:xfrm>
                        <a:off x="8341360" y="4186555"/>
                        <a:ext cx="2447925" cy="946785"/>
                      </a:xfrm>
                      <a:prstGeom prst="rect">
                        <a:avLst/>
                      </a:prstGeom>
                      <a:noFill/>
                      <a:ln w="38100">
                        <a:noFill/>
                        <a:miter/>
                      </a:ln>
                    </p:spPr>
                  </p:pic>
                </p:oleObj>
              </mc:Fallback>
            </mc:AlternateContent>
          </a:graphicData>
        </a:graphic>
      </p:graphicFrame>
      <p:pic>
        <p:nvPicPr>
          <p:cNvPr id="47" name="图片 46"/>
          <p:cNvPicPr>
            <a:picLocks noChangeAspect="1"/>
          </p:cNvPicPr>
          <p:nvPr/>
        </p:nvPicPr>
        <p:blipFill>
          <a:blip r:embed="rId35"/>
          <a:stretch>
            <a:fillRect/>
          </a:stretch>
        </p:blipFill>
        <p:spPr>
          <a:xfrm>
            <a:off x="1085215" y="4679315"/>
            <a:ext cx="7458075" cy="2014220"/>
          </a:xfrm>
          <a:prstGeom prst="rect">
            <a:avLst/>
          </a:prstGeom>
        </p:spPr>
      </p:pic>
      <p:sp>
        <p:nvSpPr>
          <p:cNvPr id="48" name="文本框 47"/>
          <p:cNvSpPr txBox="1"/>
          <p:nvPr/>
        </p:nvSpPr>
        <p:spPr>
          <a:xfrm>
            <a:off x="10817860" y="4331335"/>
            <a:ext cx="926465" cy="368300"/>
          </a:xfrm>
          <a:prstGeom prst="rect">
            <a:avLst/>
          </a:prstGeom>
          <a:noFill/>
        </p:spPr>
        <p:txBody>
          <a:bodyPr wrap="square" rtlCol="0">
            <a:spAutoFit/>
          </a:bodyPr>
          <a:p>
            <a:r>
              <a:rPr lang="en-US" altLang="zh-CN"/>
              <a:t>(8-14)</a:t>
            </a:r>
            <a:endParaRPr lang="en-US" altLang="zh-CN"/>
          </a:p>
        </p:txBody>
      </p:sp>
      <p:graphicFrame>
        <p:nvGraphicFramePr>
          <p:cNvPr id="1073746581" name="对象 1073746580"/>
          <p:cNvGraphicFramePr/>
          <p:nvPr/>
        </p:nvGraphicFramePr>
        <p:xfrm>
          <a:off x="9596755" y="1388110"/>
          <a:ext cx="1798320" cy="1452880"/>
        </p:xfrm>
        <a:graphic>
          <a:graphicData uri="http://schemas.openxmlformats.org/presentationml/2006/ole">
            <mc:AlternateContent xmlns:mc="http://schemas.openxmlformats.org/markup-compatibility/2006">
              <mc:Choice xmlns:v="urn:schemas-microsoft-com:vml" Requires="v">
                <p:oleObj spid="_x0000_s49" name="" r:id="rId36" imgW="1798320" imgH="1452245" progId="Visio.Drawing.11">
                  <p:embed/>
                </p:oleObj>
              </mc:Choice>
              <mc:Fallback>
                <p:oleObj name="" r:id="rId36" imgW="1798320" imgH="1452245" progId="Visio.Drawing.11">
                  <p:embed/>
                  <p:pic>
                    <p:nvPicPr>
                      <p:cNvPr id="0" name="图片 48"/>
                      <p:cNvPicPr/>
                      <p:nvPr/>
                    </p:nvPicPr>
                    <p:blipFill>
                      <a:blip r:embed="rId37"/>
                      <a:stretch>
                        <a:fillRect/>
                      </a:stretch>
                    </p:blipFill>
                    <p:spPr>
                      <a:xfrm>
                        <a:off x="9596755" y="1388110"/>
                        <a:ext cx="1798320" cy="1452880"/>
                      </a:xfrm>
                      <a:prstGeom prst="rect">
                        <a:avLst/>
                      </a:prstGeom>
                      <a:noFill/>
                      <a:ln w="38100">
                        <a:noFill/>
                        <a:miter/>
                      </a:ln>
                    </p:spPr>
                  </p:pic>
                </p:oleObj>
              </mc:Fallback>
            </mc:AlternateContent>
          </a:graphicData>
        </a:graphic>
      </p:graphicFrame>
      <p:graphicFrame>
        <p:nvGraphicFramePr>
          <p:cNvPr id="-2147482541" name="对象 -2147482542"/>
          <p:cNvGraphicFramePr>
            <a:graphicFrameLocks noChangeAspect="1"/>
          </p:cNvGraphicFramePr>
          <p:nvPr/>
        </p:nvGraphicFramePr>
        <p:xfrm>
          <a:off x="7574915" y="2889885"/>
          <a:ext cx="385445" cy="464185"/>
        </p:xfrm>
        <a:graphic>
          <a:graphicData uri="http://schemas.openxmlformats.org/presentationml/2006/ole">
            <mc:AlternateContent xmlns:mc="http://schemas.openxmlformats.org/markup-compatibility/2006">
              <mc:Choice xmlns:v="urn:schemas-microsoft-com:vml" Requires="v">
                <p:oleObj spid="_x0000_s50" name="" r:id="rId38" imgW="190500" imgH="228600" progId="Equation.DSMT4">
                  <p:embed/>
                </p:oleObj>
              </mc:Choice>
              <mc:Fallback>
                <p:oleObj name="" r:id="rId38" imgW="190500" imgH="228600" progId="Equation.DSMT4">
                  <p:embed/>
                  <p:pic>
                    <p:nvPicPr>
                      <p:cNvPr id="0" name="图片 49"/>
                      <p:cNvPicPr/>
                      <p:nvPr/>
                    </p:nvPicPr>
                    <p:blipFill>
                      <a:blip r:embed="rId25"/>
                      <a:stretch>
                        <a:fillRect/>
                      </a:stretch>
                    </p:blipFill>
                    <p:spPr>
                      <a:xfrm>
                        <a:off x="7574915" y="2889885"/>
                        <a:ext cx="385445" cy="464185"/>
                      </a:xfrm>
                      <a:prstGeom prst="rect">
                        <a:avLst/>
                      </a:prstGeom>
                      <a:noFill/>
                      <a:ln w="38100">
                        <a:noFill/>
                        <a:miter/>
                      </a:ln>
                    </p:spPr>
                  </p:pic>
                </p:oleObj>
              </mc:Fallback>
            </mc:AlternateContent>
          </a:graphicData>
        </a:graphic>
      </p:graphicFrame>
      <p:graphicFrame>
        <p:nvGraphicFramePr>
          <p:cNvPr id="-2147482522" name="对象 -2147482523"/>
          <p:cNvGraphicFramePr>
            <a:graphicFrameLocks noChangeAspect="1"/>
          </p:cNvGraphicFramePr>
          <p:nvPr/>
        </p:nvGraphicFramePr>
        <p:xfrm>
          <a:off x="2957195" y="4307205"/>
          <a:ext cx="1343025" cy="403225"/>
        </p:xfrm>
        <a:graphic>
          <a:graphicData uri="http://schemas.openxmlformats.org/presentationml/2006/ole">
            <mc:AlternateContent xmlns:mc="http://schemas.openxmlformats.org/markup-compatibility/2006">
              <mc:Choice xmlns:v="urn:schemas-microsoft-com:vml" Requires="v">
                <p:oleObj spid="_x0000_s51" name="" r:id="rId39" imgW="761365" imgH="228600" progId="Equation.DSMT4">
                  <p:embed/>
                </p:oleObj>
              </mc:Choice>
              <mc:Fallback>
                <p:oleObj name="" r:id="rId39" imgW="761365" imgH="228600" progId="Equation.DSMT4">
                  <p:embed/>
                  <p:pic>
                    <p:nvPicPr>
                      <p:cNvPr id="0" name="图片 50"/>
                      <p:cNvPicPr/>
                      <p:nvPr/>
                    </p:nvPicPr>
                    <p:blipFill>
                      <a:blip r:embed="rId40"/>
                      <a:stretch>
                        <a:fillRect/>
                      </a:stretch>
                    </p:blipFill>
                    <p:spPr>
                      <a:xfrm>
                        <a:off x="2957195" y="4307205"/>
                        <a:ext cx="1343025" cy="403225"/>
                      </a:xfrm>
                      <a:prstGeom prst="rect">
                        <a:avLst/>
                      </a:prstGeom>
                      <a:noFill/>
                      <a:ln w="38100">
                        <a:noFill/>
                        <a:miter/>
                      </a:ln>
                    </p:spPr>
                  </p:pic>
                </p:oleObj>
              </mc:Fallback>
            </mc:AlternateContent>
          </a:graphicData>
        </a:graphic>
      </p:graphicFrame>
      <p:graphicFrame>
        <p:nvGraphicFramePr>
          <p:cNvPr id="-2147482452" name="对象 -2147482453"/>
          <p:cNvGraphicFramePr>
            <a:graphicFrameLocks noChangeAspect="1"/>
          </p:cNvGraphicFramePr>
          <p:nvPr/>
        </p:nvGraphicFramePr>
        <p:xfrm>
          <a:off x="4922520" y="4307205"/>
          <a:ext cx="1217295" cy="371475"/>
        </p:xfrm>
        <a:graphic>
          <a:graphicData uri="http://schemas.openxmlformats.org/presentationml/2006/ole">
            <mc:AlternateContent xmlns:mc="http://schemas.openxmlformats.org/markup-compatibility/2006">
              <mc:Choice xmlns:v="urn:schemas-microsoft-com:vml" Requires="v">
                <p:oleObj spid="_x0000_s52" name="" r:id="rId41" imgW="749300" imgH="228600" progId="Equation.DSMT4">
                  <p:embed/>
                </p:oleObj>
              </mc:Choice>
              <mc:Fallback>
                <p:oleObj name="" r:id="rId41" imgW="749300" imgH="228600" progId="Equation.DSMT4">
                  <p:embed/>
                  <p:pic>
                    <p:nvPicPr>
                      <p:cNvPr id="0" name="图片 51"/>
                      <p:cNvPicPr/>
                      <p:nvPr/>
                    </p:nvPicPr>
                    <p:blipFill>
                      <a:blip r:embed="rId42"/>
                      <a:stretch>
                        <a:fillRect/>
                      </a:stretch>
                    </p:blipFill>
                    <p:spPr>
                      <a:xfrm>
                        <a:off x="4922520" y="4307205"/>
                        <a:ext cx="1217295" cy="371475"/>
                      </a:xfrm>
                      <a:prstGeom prst="rect">
                        <a:avLst/>
                      </a:prstGeom>
                      <a:noFill/>
                      <a:ln w="38100">
                        <a:noFill/>
                        <a:miter/>
                      </a:ln>
                    </p:spPr>
                  </p:pic>
                </p:oleObj>
              </mc:Fallback>
            </mc:AlternateContent>
          </a:graphicData>
        </a:graphic>
      </p:graphicFrame>
    </p:spTree>
    <p:custDataLst>
      <p:tags r:id="rId4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8.4  用集成运放构成振荡电路</a:t>
            </a:r>
            <a:endParaRPr>
              <a:sym typeface="+mn-ea"/>
            </a:endParaRPr>
          </a:p>
        </p:txBody>
      </p:sp>
      <p:sp>
        <p:nvSpPr>
          <p:cNvPr id="3" name="内容占位符 2"/>
          <p:cNvSpPr>
            <a:spLocks noGrp="1"/>
          </p:cNvSpPr>
          <p:nvPr>
            <p:ph idx="1"/>
          </p:nvPr>
        </p:nvSpPr>
        <p:spPr>
          <a:xfrm>
            <a:off x="669925" y="1156335"/>
            <a:ext cx="11080115" cy="4939030"/>
          </a:xfrm>
        </p:spPr>
        <p:txBody>
          <a:bodyPr/>
          <a:p>
            <a:pPr marL="0" indent="0">
              <a:buNone/>
            </a:pPr>
            <a:r>
              <a:rPr lang="en-US" altLang="zh-CN" sz="2000"/>
              <a:t>     </a:t>
            </a:r>
            <a:r>
              <a:rPr lang="zh-CN" altLang="en-US" sz="2000"/>
              <a:t>由以上分析可知：串并联网络只在</a:t>
            </a:r>
            <a:endParaRPr lang="zh-CN" altLang="en-US" sz="2000"/>
          </a:p>
          <a:p>
            <a:pPr marL="0" indent="0">
              <a:buNone/>
            </a:pPr>
            <a:r>
              <a:rPr lang="en-US" altLang="zh-CN" sz="2000"/>
              <a:t>     </a:t>
            </a:r>
            <a:r>
              <a:rPr lang="zh-CN" altLang="en-US" sz="2000"/>
              <a:t>即</a:t>
            </a:r>
            <a:endParaRPr lang="zh-CN" altLang="en-US" sz="2000"/>
          </a:p>
          <a:p>
            <a:pPr marL="0" indent="0">
              <a:buNone/>
            </a:pPr>
            <a:r>
              <a:rPr lang="en-US" altLang="zh-CN" sz="2000"/>
              <a:t>     2.桥式振荡电路 </a:t>
            </a:r>
            <a:endParaRPr lang="en-US" altLang="zh-CN" sz="2000"/>
          </a:p>
          <a:p>
            <a:pPr marL="0" indent="0">
              <a:buNone/>
            </a:pPr>
            <a:r>
              <a:rPr lang="en-US" altLang="zh-CN" sz="2000"/>
              <a:t>     RC桥式振荡电路如图所示。</a:t>
            </a:r>
            <a:endParaRPr lang="en-US" altLang="zh-CN" sz="2000"/>
          </a:p>
          <a:p>
            <a:endParaRPr lang="en-US" altLang="zh-CN" sz="2000"/>
          </a:p>
        </p:txBody>
      </p:sp>
      <p:graphicFrame>
        <p:nvGraphicFramePr>
          <p:cNvPr id="4" name="对象 -2147482502"/>
          <p:cNvGraphicFramePr>
            <a:graphicFrameLocks noChangeAspect="1"/>
          </p:cNvGraphicFramePr>
          <p:nvPr/>
        </p:nvGraphicFramePr>
        <p:xfrm>
          <a:off x="5274945" y="1032510"/>
          <a:ext cx="1642745" cy="760095"/>
        </p:xfrm>
        <a:graphic>
          <a:graphicData uri="http://schemas.openxmlformats.org/presentationml/2006/ole">
            <mc:AlternateContent xmlns:mc="http://schemas.openxmlformats.org/markup-compatibility/2006">
              <mc:Choice xmlns:v="urn:schemas-microsoft-com:vml" Requires="v">
                <p:oleObj spid="_x0000_s48" name="" r:id="rId1" imgW="850265" imgH="393700" progId="Equation.DSMT4">
                  <p:embed/>
                </p:oleObj>
              </mc:Choice>
              <mc:Fallback>
                <p:oleObj name="" r:id="rId1" imgW="850265" imgH="393700" progId="Equation.DSMT4">
                  <p:embed/>
                  <p:pic>
                    <p:nvPicPr>
                      <p:cNvPr id="0" name="图片 47"/>
                      <p:cNvPicPr/>
                      <p:nvPr/>
                    </p:nvPicPr>
                    <p:blipFill>
                      <a:blip r:embed="rId2"/>
                      <a:stretch>
                        <a:fillRect/>
                      </a:stretch>
                    </p:blipFill>
                    <p:spPr>
                      <a:xfrm>
                        <a:off x="5274945" y="1032510"/>
                        <a:ext cx="1642745" cy="760095"/>
                      </a:xfrm>
                      <a:prstGeom prst="rect">
                        <a:avLst/>
                      </a:prstGeom>
                      <a:noFill/>
                      <a:ln w="38100">
                        <a:noFill/>
                        <a:miter/>
                      </a:ln>
                    </p:spPr>
                  </p:pic>
                </p:oleObj>
              </mc:Fallback>
            </mc:AlternateContent>
          </a:graphicData>
        </a:graphic>
      </p:graphicFrame>
      <p:graphicFrame>
        <p:nvGraphicFramePr>
          <p:cNvPr id="5" name="对象 -2147482501"/>
          <p:cNvGraphicFramePr>
            <a:graphicFrameLocks noChangeAspect="1"/>
          </p:cNvGraphicFramePr>
          <p:nvPr/>
        </p:nvGraphicFramePr>
        <p:xfrm>
          <a:off x="1857375" y="1548130"/>
          <a:ext cx="1901190" cy="746760"/>
        </p:xfrm>
        <a:graphic>
          <a:graphicData uri="http://schemas.openxmlformats.org/presentationml/2006/ole">
            <mc:AlternateContent xmlns:mc="http://schemas.openxmlformats.org/markup-compatibility/2006">
              <mc:Choice xmlns:v="urn:schemas-microsoft-com:vml" Requires="v">
                <p:oleObj spid="_x0000_s49" name="" r:id="rId3" imgW="1002665" imgH="393700" progId="Equation.DSMT4">
                  <p:embed/>
                </p:oleObj>
              </mc:Choice>
              <mc:Fallback>
                <p:oleObj name="" r:id="rId3" imgW="1002665" imgH="393700" progId="Equation.DSMT4">
                  <p:embed/>
                  <p:pic>
                    <p:nvPicPr>
                      <p:cNvPr id="0" name="图片 48"/>
                      <p:cNvPicPr/>
                      <p:nvPr/>
                    </p:nvPicPr>
                    <p:blipFill>
                      <a:blip r:embed="rId4"/>
                      <a:stretch>
                        <a:fillRect/>
                      </a:stretch>
                    </p:blipFill>
                    <p:spPr>
                      <a:xfrm>
                        <a:off x="1857375" y="1548130"/>
                        <a:ext cx="1901190" cy="746760"/>
                      </a:xfrm>
                      <a:prstGeom prst="rect">
                        <a:avLst/>
                      </a:prstGeom>
                      <a:noFill/>
                      <a:ln w="38100">
                        <a:noFill/>
                        <a:miter/>
                      </a:ln>
                    </p:spPr>
                  </p:pic>
                </p:oleObj>
              </mc:Fallback>
            </mc:AlternateContent>
          </a:graphicData>
        </a:graphic>
      </p:graphicFrame>
      <p:graphicFrame>
        <p:nvGraphicFramePr>
          <p:cNvPr id="1073746583" name="对象 1073746582"/>
          <p:cNvGraphicFramePr/>
          <p:nvPr/>
        </p:nvGraphicFramePr>
        <p:xfrm>
          <a:off x="7696835" y="301625"/>
          <a:ext cx="3168015" cy="3806825"/>
        </p:xfrm>
        <a:graphic>
          <a:graphicData uri="http://schemas.openxmlformats.org/presentationml/2006/ole">
            <mc:AlternateContent xmlns:mc="http://schemas.openxmlformats.org/markup-compatibility/2006">
              <mc:Choice xmlns:v="urn:schemas-microsoft-com:vml" Requires="v">
                <p:oleObj spid="_x0000_s50" name="" r:id="rId5" imgW="1769110" imgH="2816225" progId="Visio.Drawing.11">
                  <p:embed/>
                </p:oleObj>
              </mc:Choice>
              <mc:Fallback>
                <p:oleObj name="" r:id="rId5" imgW="1769110" imgH="2816225" progId="Visio.Drawing.11">
                  <p:embed/>
                  <p:pic>
                    <p:nvPicPr>
                      <p:cNvPr id="0" name="图片 49"/>
                      <p:cNvPicPr/>
                      <p:nvPr/>
                    </p:nvPicPr>
                    <p:blipFill>
                      <a:blip r:embed="rId6"/>
                      <a:stretch>
                        <a:fillRect/>
                      </a:stretch>
                    </p:blipFill>
                    <p:spPr>
                      <a:xfrm>
                        <a:off x="7696835" y="301625"/>
                        <a:ext cx="3168015" cy="3806825"/>
                      </a:xfrm>
                      <a:prstGeom prst="rect">
                        <a:avLst/>
                      </a:prstGeom>
                      <a:noFill/>
                      <a:ln w="38100">
                        <a:noFill/>
                        <a:miter/>
                      </a:ln>
                    </p:spPr>
                  </p:pic>
                </p:oleObj>
              </mc:Fallback>
            </mc:AlternateContent>
          </a:graphicData>
        </a:graphic>
      </p:graphicFrame>
      <p:graphicFrame>
        <p:nvGraphicFramePr>
          <p:cNvPr id="1073746584" name="对象 1073746583"/>
          <p:cNvGraphicFramePr/>
          <p:nvPr/>
        </p:nvGraphicFramePr>
        <p:xfrm>
          <a:off x="1857375" y="3213735"/>
          <a:ext cx="5642610" cy="3514725"/>
        </p:xfrm>
        <a:graphic>
          <a:graphicData uri="http://schemas.openxmlformats.org/presentationml/2006/ole">
            <mc:AlternateContent xmlns:mc="http://schemas.openxmlformats.org/markup-compatibility/2006">
              <mc:Choice xmlns:v="urn:schemas-microsoft-com:vml" Requires="v">
                <p:oleObj spid="_x0000_s51" name="" r:id="rId7" imgW="3453130" imgH="2052955" progId="Visio.Drawing.11">
                  <p:embed/>
                </p:oleObj>
              </mc:Choice>
              <mc:Fallback>
                <p:oleObj name="" r:id="rId7" imgW="3453130" imgH="2052955" progId="Visio.Drawing.11">
                  <p:embed/>
                  <p:pic>
                    <p:nvPicPr>
                      <p:cNvPr id="0" name="图片 50"/>
                      <p:cNvPicPr/>
                      <p:nvPr/>
                    </p:nvPicPr>
                    <p:blipFill>
                      <a:blip r:embed="rId8"/>
                      <a:stretch>
                        <a:fillRect/>
                      </a:stretch>
                    </p:blipFill>
                    <p:spPr>
                      <a:xfrm>
                        <a:off x="1857375" y="3213735"/>
                        <a:ext cx="5642610" cy="3514725"/>
                      </a:xfrm>
                      <a:prstGeom prst="rect">
                        <a:avLst/>
                      </a:prstGeom>
                      <a:noFill/>
                      <a:ln w="38100">
                        <a:noFill/>
                        <a:miter/>
                      </a:ln>
                    </p:spPr>
                  </p:pic>
                </p:oleObj>
              </mc:Fallback>
            </mc:AlternateContent>
          </a:graphicData>
        </a:graphic>
      </p:graphicFrame>
      <p:sp>
        <p:nvSpPr>
          <p:cNvPr id="6" name="文本框 5"/>
          <p:cNvSpPr txBox="1"/>
          <p:nvPr/>
        </p:nvSpPr>
        <p:spPr>
          <a:xfrm>
            <a:off x="2585720" y="6522085"/>
            <a:ext cx="4280535" cy="368300"/>
          </a:xfrm>
          <a:prstGeom prst="rect">
            <a:avLst/>
          </a:prstGeom>
          <a:noFill/>
        </p:spPr>
        <p:txBody>
          <a:bodyPr wrap="square" rtlCol="0">
            <a:spAutoFit/>
          </a:bodyPr>
          <a:p>
            <a:r>
              <a:t> </a:t>
            </a:r>
            <a:r>
              <a:rPr sz="1400"/>
              <a:t>图8-28  </a:t>
            </a:r>
            <a:r>
              <a:rPr sz="1400" i="1"/>
              <a:t>RC</a:t>
            </a:r>
            <a:r>
              <a:rPr sz="1400"/>
              <a:t>桥式正弦波振荡电路</a:t>
            </a:r>
            <a:endParaRPr lang="en-US" altLang="zh-CN" sz="1400"/>
          </a:p>
        </p:txBody>
      </p:sp>
      <p:sp>
        <p:nvSpPr>
          <p:cNvPr id="7" name="文本框 6"/>
          <p:cNvSpPr txBox="1"/>
          <p:nvPr/>
        </p:nvSpPr>
        <p:spPr>
          <a:xfrm>
            <a:off x="8022590" y="4245610"/>
            <a:ext cx="2829560" cy="306705"/>
          </a:xfrm>
          <a:prstGeom prst="rect">
            <a:avLst/>
          </a:prstGeom>
          <a:noFill/>
        </p:spPr>
        <p:txBody>
          <a:bodyPr wrap="square" rtlCol="0">
            <a:spAutoFit/>
          </a:bodyPr>
          <a:p>
            <a:r>
              <a:rPr lang="zh-CN" altLang="en-US" sz="1400"/>
              <a:t>图8-27 RC串并联网络的频率特性</a:t>
            </a:r>
            <a:endParaRPr lang="zh-CN" altLang="en-US" sz="1400"/>
          </a:p>
        </p:txBody>
      </p:sp>
    </p:spTree>
    <p:custDataLst>
      <p:tags r:id="rId9"/>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8.4  用集成运放构成振荡电路</a:t>
            </a:r>
            <a:endParaRPr>
              <a:sym typeface="+mn-ea"/>
            </a:endParaRPr>
          </a:p>
        </p:txBody>
      </p:sp>
      <p:sp>
        <p:nvSpPr>
          <p:cNvPr id="3" name="内容占位符 2"/>
          <p:cNvSpPr>
            <a:spLocks noGrp="1"/>
          </p:cNvSpPr>
          <p:nvPr>
            <p:ph idx="1"/>
          </p:nvPr>
        </p:nvSpPr>
        <p:spPr>
          <a:xfrm>
            <a:off x="669925" y="1156335"/>
            <a:ext cx="11080115" cy="4939030"/>
          </a:xfrm>
        </p:spPr>
        <p:txBody>
          <a:bodyPr/>
          <a:p>
            <a:pPr marL="0" indent="0">
              <a:buNone/>
            </a:pPr>
            <a:r>
              <a:rPr lang="en-US" altLang="zh-CN" sz="2000"/>
              <a:t>    2.桥式振荡电路 </a:t>
            </a:r>
            <a:endParaRPr lang="en-US" altLang="zh-CN" sz="2000"/>
          </a:p>
          <a:p>
            <a:pPr marL="0" indent="0">
              <a:buNone/>
            </a:pPr>
            <a:r>
              <a:rPr lang="en-US" altLang="zh-CN" sz="2000"/>
              <a:t>   在图8-28中, 集成运放和     、     、     、    、   </a:t>
            </a:r>
            <a:r>
              <a:rPr sz="2000"/>
              <a:t>、   </a:t>
            </a:r>
            <a:r>
              <a:rPr lang="en-US" altLang="zh-CN" sz="2000"/>
              <a:t>组成一个同相放大器,      和    构成稳幅环节。     串并联网络既是选频网络又是正反馈网络。</a:t>
            </a:r>
            <a:endParaRPr lang="en-US" altLang="zh-CN" sz="2000"/>
          </a:p>
          <a:p>
            <a:pPr marL="0" indent="0">
              <a:buNone/>
            </a:pPr>
            <a:r>
              <a:rPr lang="en-US" altLang="zh-CN" sz="2000"/>
              <a:t>  由      、     、     、     及     构成负反馈支路, 它与集成运放形成了同相输入比例运算放大器</a:t>
            </a:r>
            <a:endParaRPr lang="en-US" altLang="zh-CN" sz="2000"/>
          </a:p>
          <a:p>
            <a:endParaRPr lang="en-US" altLang="zh-CN" sz="2000"/>
          </a:p>
          <a:p>
            <a:pPr marL="0" indent="0">
              <a:buNone/>
            </a:pPr>
            <a:r>
              <a:rPr lang="en-US" altLang="zh-CN" sz="2000"/>
              <a:t>   由集成运算放大器构成的       桥式振荡电路，具有性能稳定、电路简单等优点。其振荡频率由串并联正反馈选频网络的参数决定，即</a:t>
            </a:r>
            <a:endParaRPr lang="en-US" altLang="zh-CN" sz="2000"/>
          </a:p>
          <a:p>
            <a:endParaRPr lang="en-US" altLang="zh-CN" sz="2000"/>
          </a:p>
          <a:p>
            <a:endParaRPr lang="en-US" altLang="zh-CN" sz="2000"/>
          </a:p>
        </p:txBody>
      </p:sp>
      <p:graphicFrame>
        <p:nvGraphicFramePr>
          <p:cNvPr id="4" name="对象 -2147482499"/>
          <p:cNvGraphicFramePr>
            <a:graphicFrameLocks noChangeAspect="1"/>
          </p:cNvGraphicFramePr>
          <p:nvPr/>
        </p:nvGraphicFramePr>
        <p:xfrm>
          <a:off x="3982085" y="1731645"/>
          <a:ext cx="288925" cy="313690"/>
        </p:xfrm>
        <a:graphic>
          <a:graphicData uri="http://schemas.openxmlformats.org/presentationml/2006/ole">
            <mc:AlternateContent xmlns:mc="http://schemas.openxmlformats.org/markup-compatibility/2006">
              <mc:Choice xmlns:v="urn:schemas-microsoft-com:vml" Requires="v">
                <p:oleObj spid="_x0000_s3076" name="" r:id="rId1" imgW="152400" imgH="165100" progId="Equation.DSMT4">
                  <p:embed/>
                </p:oleObj>
              </mc:Choice>
              <mc:Fallback>
                <p:oleObj name="" r:id="rId1" imgW="152400" imgH="165100" progId="Equation.DSMT4">
                  <p:embed/>
                  <p:pic>
                    <p:nvPicPr>
                      <p:cNvPr id="0" name="图片 3075"/>
                      <p:cNvPicPr/>
                      <p:nvPr/>
                    </p:nvPicPr>
                    <p:blipFill>
                      <a:blip r:embed="rId2"/>
                      <a:stretch>
                        <a:fillRect/>
                      </a:stretch>
                    </p:blipFill>
                    <p:spPr>
                      <a:xfrm>
                        <a:off x="3982085" y="1731645"/>
                        <a:ext cx="288925" cy="313690"/>
                      </a:xfrm>
                      <a:prstGeom prst="rect">
                        <a:avLst/>
                      </a:prstGeom>
                      <a:noFill/>
                      <a:ln w="38100">
                        <a:noFill/>
                        <a:miter/>
                      </a:ln>
                    </p:spPr>
                  </p:pic>
                </p:oleObj>
              </mc:Fallback>
            </mc:AlternateContent>
          </a:graphicData>
        </a:graphic>
      </p:graphicFrame>
      <p:graphicFrame>
        <p:nvGraphicFramePr>
          <p:cNvPr id="5" name="对象 -2147482498"/>
          <p:cNvGraphicFramePr>
            <a:graphicFrameLocks noChangeAspect="1"/>
          </p:cNvGraphicFramePr>
          <p:nvPr/>
        </p:nvGraphicFramePr>
        <p:xfrm>
          <a:off x="4669790" y="1680845"/>
          <a:ext cx="300355" cy="415925"/>
        </p:xfrm>
        <a:graphic>
          <a:graphicData uri="http://schemas.openxmlformats.org/presentationml/2006/ole">
            <mc:AlternateContent xmlns:mc="http://schemas.openxmlformats.org/markup-compatibility/2006">
              <mc:Choice xmlns:v="urn:schemas-microsoft-com:vml" Requires="v">
                <p:oleObj spid="_x0000_s6" name="" r:id="rId3" imgW="165100" imgH="228600" progId="Equation.DSMT4">
                  <p:embed/>
                </p:oleObj>
              </mc:Choice>
              <mc:Fallback>
                <p:oleObj name="" r:id="rId3" imgW="165100" imgH="228600" progId="Equation.DSMT4">
                  <p:embed/>
                  <p:pic>
                    <p:nvPicPr>
                      <p:cNvPr id="0" name="图片 5"/>
                      <p:cNvPicPr/>
                      <p:nvPr/>
                    </p:nvPicPr>
                    <p:blipFill>
                      <a:blip r:embed="rId4"/>
                      <a:stretch>
                        <a:fillRect/>
                      </a:stretch>
                    </p:blipFill>
                    <p:spPr>
                      <a:xfrm>
                        <a:off x="4669790" y="1680845"/>
                        <a:ext cx="300355" cy="415925"/>
                      </a:xfrm>
                      <a:prstGeom prst="rect">
                        <a:avLst/>
                      </a:prstGeom>
                      <a:noFill/>
                      <a:ln w="38100">
                        <a:noFill/>
                        <a:miter/>
                      </a:ln>
                    </p:spPr>
                  </p:pic>
                </p:oleObj>
              </mc:Fallback>
            </mc:AlternateContent>
          </a:graphicData>
        </a:graphic>
      </p:graphicFrame>
      <p:graphicFrame>
        <p:nvGraphicFramePr>
          <p:cNvPr id="7" name="对象 -2147482497"/>
          <p:cNvGraphicFramePr>
            <a:graphicFrameLocks noChangeAspect="1"/>
          </p:cNvGraphicFramePr>
          <p:nvPr/>
        </p:nvGraphicFramePr>
        <p:xfrm>
          <a:off x="5398770" y="1674495"/>
          <a:ext cx="216535" cy="422275"/>
        </p:xfrm>
        <a:graphic>
          <a:graphicData uri="http://schemas.openxmlformats.org/presentationml/2006/ole">
            <mc:AlternateContent xmlns:mc="http://schemas.openxmlformats.org/markup-compatibility/2006">
              <mc:Choice xmlns:v="urn:schemas-microsoft-com:vml" Requires="v">
                <p:oleObj spid="_x0000_s8" name="" r:id="rId5" imgW="203200" imgH="241300" progId="Equation.DSMT4">
                  <p:embed/>
                </p:oleObj>
              </mc:Choice>
              <mc:Fallback>
                <p:oleObj name="" r:id="rId5" imgW="203200" imgH="241300" progId="Equation.DSMT4">
                  <p:embed/>
                  <p:pic>
                    <p:nvPicPr>
                      <p:cNvPr id="0" name="图片 6"/>
                      <p:cNvPicPr/>
                      <p:nvPr/>
                    </p:nvPicPr>
                    <p:blipFill>
                      <a:blip r:embed="rId6"/>
                      <a:stretch>
                        <a:fillRect/>
                      </a:stretch>
                    </p:blipFill>
                    <p:spPr>
                      <a:xfrm>
                        <a:off x="5398770" y="1674495"/>
                        <a:ext cx="216535" cy="422275"/>
                      </a:xfrm>
                      <a:prstGeom prst="rect">
                        <a:avLst/>
                      </a:prstGeom>
                      <a:noFill/>
                      <a:ln w="38100">
                        <a:noFill/>
                        <a:miter/>
                      </a:ln>
                    </p:spPr>
                  </p:pic>
                </p:oleObj>
              </mc:Fallback>
            </mc:AlternateContent>
          </a:graphicData>
        </a:graphic>
      </p:graphicFrame>
      <p:graphicFrame>
        <p:nvGraphicFramePr>
          <p:cNvPr id="9" name="对象 -2147482496"/>
          <p:cNvGraphicFramePr>
            <a:graphicFrameLocks noChangeAspect="1"/>
          </p:cNvGraphicFramePr>
          <p:nvPr/>
        </p:nvGraphicFramePr>
        <p:xfrm>
          <a:off x="5946775" y="1711960"/>
          <a:ext cx="298450" cy="384810"/>
        </p:xfrm>
        <a:graphic>
          <a:graphicData uri="http://schemas.openxmlformats.org/presentationml/2006/ole">
            <mc:AlternateContent xmlns:mc="http://schemas.openxmlformats.org/markup-compatibility/2006">
              <mc:Choice xmlns:v="urn:schemas-microsoft-com:vml" Requires="v">
                <p:oleObj spid="_x0000_s10" name="" r:id="rId7" imgW="177800" imgH="227965" progId="Equation.DSMT4">
                  <p:embed/>
                </p:oleObj>
              </mc:Choice>
              <mc:Fallback>
                <p:oleObj name="" r:id="rId7" imgW="177800" imgH="227965" progId="Equation.DSMT4">
                  <p:embed/>
                  <p:pic>
                    <p:nvPicPr>
                      <p:cNvPr id="0" name="图片 7"/>
                      <p:cNvPicPr/>
                      <p:nvPr/>
                    </p:nvPicPr>
                    <p:blipFill>
                      <a:blip r:embed="rId8"/>
                      <a:stretch>
                        <a:fillRect/>
                      </a:stretch>
                    </p:blipFill>
                    <p:spPr>
                      <a:xfrm>
                        <a:off x="5946775" y="1711960"/>
                        <a:ext cx="298450" cy="384810"/>
                      </a:xfrm>
                      <a:prstGeom prst="rect">
                        <a:avLst/>
                      </a:prstGeom>
                      <a:noFill/>
                      <a:ln w="38100">
                        <a:noFill/>
                        <a:miter/>
                      </a:ln>
                    </p:spPr>
                  </p:pic>
                </p:oleObj>
              </mc:Fallback>
            </mc:AlternateContent>
          </a:graphicData>
        </a:graphic>
      </p:graphicFrame>
      <p:graphicFrame>
        <p:nvGraphicFramePr>
          <p:cNvPr id="11" name="对象 -2147482495"/>
          <p:cNvGraphicFramePr>
            <a:graphicFrameLocks noChangeAspect="1"/>
          </p:cNvGraphicFramePr>
          <p:nvPr/>
        </p:nvGraphicFramePr>
        <p:xfrm>
          <a:off x="6611620" y="1686560"/>
          <a:ext cx="358140" cy="429895"/>
        </p:xfrm>
        <a:graphic>
          <a:graphicData uri="http://schemas.openxmlformats.org/presentationml/2006/ole">
            <mc:AlternateContent xmlns:mc="http://schemas.openxmlformats.org/markup-compatibility/2006">
              <mc:Choice xmlns:v="urn:schemas-microsoft-com:vml" Requires="v">
                <p:oleObj spid="_x0000_s12" name="" r:id="rId9" imgW="190500" imgH="228600" progId="Equation.DSMT4">
                  <p:embed/>
                </p:oleObj>
              </mc:Choice>
              <mc:Fallback>
                <p:oleObj name="" r:id="rId9" imgW="190500" imgH="228600" progId="Equation.DSMT4">
                  <p:embed/>
                  <p:pic>
                    <p:nvPicPr>
                      <p:cNvPr id="0" name="图片 8"/>
                      <p:cNvPicPr/>
                      <p:nvPr/>
                    </p:nvPicPr>
                    <p:blipFill>
                      <a:blip r:embed="rId10"/>
                      <a:stretch>
                        <a:fillRect/>
                      </a:stretch>
                    </p:blipFill>
                    <p:spPr>
                      <a:xfrm>
                        <a:off x="6611620" y="1686560"/>
                        <a:ext cx="358140" cy="429895"/>
                      </a:xfrm>
                      <a:prstGeom prst="rect">
                        <a:avLst/>
                      </a:prstGeom>
                      <a:noFill/>
                      <a:ln w="38100">
                        <a:noFill/>
                        <a:miter/>
                      </a:ln>
                    </p:spPr>
                  </p:pic>
                </p:oleObj>
              </mc:Fallback>
            </mc:AlternateContent>
          </a:graphicData>
        </a:graphic>
      </p:graphicFrame>
      <p:graphicFrame>
        <p:nvGraphicFramePr>
          <p:cNvPr id="13" name="对象 -2147482494"/>
          <p:cNvGraphicFramePr>
            <a:graphicFrameLocks noChangeAspect="1"/>
          </p:cNvGraphicFramePr>
          <p:nvPr/>
        </p:nvGraphicFramePr>
        <p:xfrm>
          <a:off x="7141845" y="1731645"/>
          <a:ext cx="358140" cy="429895"/>
        </p:xfrm>
        <a:graphic>
          <a:graphicData uri="http://schemas.openxmlformats.org/presentationml/2006/ole">
            <mc:AlternateContent xmlns:mc="http://schemas.openxmlformats.org/markup-compatibility/2006">
              <mc:Choice xmlns:v="urn:schemas-microsoft-com:vml" Requires="v">
                <p:oleObj spid="_x0000_s14" name="" r:id="rId11" imgW="190500" imgH="228600" progId="Equation.DSMT4">
                  <p:embed/>
                </p:oleObj>
              </mc:Choice>
              <mc:Fallback>
                <p:oleObj name="" r:id="rId11" imgW="190500" imgH="228600" progId="Equation.DSMT4">
                  <p:embed/>
                  <p:pic>
                    <p:nvPicPr>
                      <p:cNvPr id="0" name="图片 9"/>
                      <p:cNvPicPr/>
                      <p:nvPr/>
                    </p:nvPicPr>
                    <p:blipFill>
                      <a:blip r:embed="rId12"/>
                      <a:stretch>
                        <a:fillRect/>
                      </a:stretch>
                    </p:blipFill>
                    <p:spPr>
                      <a:xfrm>
                        <a:off x="7141845" y="1731645"/>
                        <a:ext cx="358140" cy="429895"/>
                      </a:xfrm>
                      <a:prstGeom prst="rect">
                        <a:avLst/>
                      </a:prstGeom>
                      <a:noFill/>
                      <a:ln w="38100">
                        <a:noFill/>
                        <a:miter/>
                      </a:ln>
                    </p:spPr>
                  </p:pic>
                </p:oleObj>
              </mc:Fallback>
            </mc:AlternateContent>
          </a:graphicData>
        </a:graphic>
      </p:graphicFrame>
      <p:graphicFrame>
        <p:nvGraphicFramePr>
          <p:cNvPr id="15" name="对象 -2147482493"/>
          <p:cNvGraphicFramePr>
            <a:graphicFrameLocks noChangeAspect="1"/>
          </p:cNvGraphicFramePr>
          <p:nvPr/>
        </p:nvGraphicFramePr>
        <p:xfrm>
          <a:off x="10190480" y="1680845"/>
          <a:ext cx="326390" cy="421005"/>
        </p:xfrm>
        <a:graphic>
          <a:graphicData uri="http://schemas.openxmlformats.org/presentationml/2006/ole">
            <mc:AlternateContent xmlns:mc="http://schemas.openxmlformats.org/markup-compatibility/2006">
              <mc:Choice xmlns:v="urn:schemas-microsoft-com:vml" Requires="v">
                <p:oleObj spid="_x0000_s16" name="" r:id="rId13" imgW="177800" imgH="227965" progId="Equation.DSMT4">
                  <p:embed/>
                </p:oleObj>
              </mc:Choice>
              <mc:Fallback>
                <p:oleObj name="" r:id="rId13" imgW="177800" imgH="227965" progId="Equation.DSMT4">
                  <p:embed/>
                  <p:pic>
                    <p:nvPicPr>
                      <p:cNvPr id="0" name="图片 10"/>
                      <p:cNvPicPr/>
                      <p:nvPr/>
                    </p:nvPicPr>
                    <p:blipFill>
                      <a:blip r:embed="rId8"/>
                      <a:stretch>
                        <a:fillRect/>
                      </a:stretch>
                    </p:blipFill>
                    <p:spPr>
                      <a:xfrm>
                        <a:off x="10190480" y="1680845"/>
                        <a:ext cx="326390" cy="421005"/>
                      </a:xfrm>
                      <a:prstGeom prst="rect">
                        <a:avLst/>
                      </a:prstGeom>
                      <a:noFill/>
                      <a:ln w="38100">
                        <a:noFill/>
                        <a:miter/>
                      </a:ln>
                    </p:spPr>
                  </p:pic>
                </p:oleObj>
              </mc:Fallback>
            </mc:AlternateContent>
          </a:graphicData>
        </a:graphic>
      </p:graphicFrame>
      <p:graphicFrame>
        <p:nvGraphicFramePr>
          <p:cNvPr id="17" name="对象 -2147482492"/>
          <p:cNvGraphicFramePr>
            <a:graphicFrameLocks noChangeAspect="1"/>
          </p:cNvGraphicFramePr>
          <p:nvPr/>
        </p:nvGraphicFramePr>
        <p:xfrm>
          <a:off x="10943590" y="1743075"/>
          <a:ext cx="339725" cy="407670"/>
        </p:xfrm>
        <a:graphic>
          <a:graphicData uri="http://schemas.openxmlformats.org/presentationml/2006/ole">
            <mc:AlternateContent xmlns:mc="http://schemas.openxmlformats.org/markup-compatibility/2006">
              <mc:Choice xmlns:v="urn:schemas-microsoft-com:vml" Requires="v">
                <p:oleObj spid="_x0000_s18" name="" r:id="rId14" imgW="190500" imgH="228600" progId="Equation.DSMT4">
                  <p:embed/>
                </p:oleObj>
              </mc:Choice>
              <mc:Fallback>
                <p:oleObj name="" r:id="rId14" imgW="190500" imgH="228600" progId="Equation.DSMT4">
                  <p:embed/>
                  <p:pic>
                    <p:nvPicPr>
                      <p:cNvPr id="0" name="图片 11"/>
                      <p:cNvPicPr/>
                      <p:nvPr/>
                    </p:nvPicPr>
                    <p:blipFill>
                      <a:blip r:embed="rId10"/>
                      <a:stretch>
                        <a:fillRect/>
                      </a:stretch>
                    </p:blipFill>
                    <p:spPr>
                      <a:xfrm>
                        <a:off x="10943590" y="1743075"/>
                        <a:ext cx="339725" cy="407670"/>
                      </a:xfrm>
                      <a:prstGeom prst="rect">
                        <a:avLst/>
                      </a:prstGeom>
                      <a:noFill/>
                      <a:ln w="38100">
                        <a:noFill/>
                        <a:miter/>
                      </a:ln>
                    </p:spPr>
                  </p:pic>
                </p:oleObj>
              </mc:Fallback>
            </mc:AlternateContent>
          </a:graphicData>
        </a:graphic>
      </p:graphicFrame>
      <p:graphicFrame>
        <p:nvGraphicFramePr>
          <p:cNvPr id="19" name="对象 -2147482491"/>
          <p:cNvGraphicFramePr>
            <a:graphicFrameLocks noChangeAspect="1"/>
          </p:cNvGraphicFramePr>
          <p:nvPr/>
        </p:nvGraphicFramePr>
        <p:xfrm>
          <a:off x="2344420" y="2150745"/>
          <a:ext cx="434340" cy="303530"/>
        </p:xfrm>
        <a:graphic>
          <a:graphicData uri="http://schemas.openxmlformats.org/presentationml/2006/ole">
            <mc:AlternateContent xmlns:mc="http://schemas.openxmlformats.org/markup-compatibility/2006">
              <mc:Choice xmlns:v="urn:schemas-microsoft-com:vml" Requires="v">
                <p:oleObj spid="_x0000_s20" name="" r:id="rId15" imgW="253365" imgH="177800" progId="Equation.DSMT4">
                  <p:embed/>
                </p:oleObj>
              </mc:Choice>
              <mc:Fallback>
                <p:oleObj name="" r:id="rId15" imgW="253365" imgH="177800" progId="Equation.DSMT4">
                  <p:embed/>
                  <p:pic>
                    <p:nvPicPr>
                      <p:cNvPr id="0" name="图片 12"/>
                      <p:cNvPicPr/>
                      <p:nvPr/>
                    </p:nvPicPr>
                    <p:blipFill>
                      <a:blip r:embed="rId16"/>
                      <a:stretch>
                        <a:fillRect/>
                      </a:stretch>
                    </p:blipFill>
                    <p:spPr>
                      <a:xfrm>
                        <a:off x="2344420" y="2150745"/>
                        <a:ext cx="434340" cy="303530"/>
                      </a:xfrm>
                      <a:prstGeom prst="rect">
                        <a:avLst/>
                      </a:prstGeom>
                      <a:noFill/>
                      <a:ln w="38100">
                        <a:noFill/>
                        <a:miter/>
                      </a:ln>
                    </p:spPr>
                  </p:pic>
                </p:oleObj>
              </mc:Fallback>
            </mc:AlternateContent>
          </a:graphicData>
        </a:graphic>
      </p:graphicFrame>
      <p:graphicFrame>
        <p:nvGraphicFramePr>
          <p:cNvPr id="21" name="对象 -2147482470"/>
          <p:cNvGraphicFramePr>
            <a:graphicFrameLocks noChangeAspect="1"/>
          </p:cNvGraphicFramePr>
          <p:nvPr/>
        </p:nvGraphicFramePr>
        <p:xfrm>
          <a:off x="2066290" y="3048635"/>
          <a:ext cx="1183640" cy="734695"/>
        </p:xfrm>
        <a:graphic>
          <a:graphicData uri="http://schemas.openxmlformats.org/presentationml/2006/ole">
            <mc:AlternateContent xmlns:mc="http://schemas.openxmlformats.org/markup-compatibility/2006">
              <mc:Choice xmlns:v="urn:schemas-microsoft-com:vml" Requires="v">
                <p:oleObj spid="_x0000_s22" name="" r:id="rId17" imgW="736600" imgH="457200" progId="Equation.DSMT4">
                  <p:embed/>
                </p:oleObj>
              </mc:Choice>
              <mc:Fallback>
                <p:oleObj name="" r:id="rId17" imgW="736600" imgH="457200" progId="Equation.DSMT4">
                  <p:embed/>
                  <p:pic>
                    <p:nvPicPr>
                      <p:cNvPr id="0" name="图片 14"/>
                      <p:cNvPicPr/>
                      <p:nvPr/>
                    </p:nvPicPr>
                    <p:blipFill>
                      <a:blip r:embed="rId18"/>
                      <a:stretch>
                        <a:fillRect/>
                      </a:stretch>
                    </p:blipFill>
                    <p:spPr>
                      <a:xfrm>
                        <a:off x="2066290" y="3048635"/>
                        <a:ext cx="1183640" cy="734695"/>
                      </a:xfrm>
                      <a:prstGeom prst="rect">
                        <a:avLst/>
                      </a:prstGeom>
                      <a:noFill/>
                      <a:ln w="38100">
                        <a:noFill/>
                        <a:miter/>
                      </a:ln>
                    </p:spPr>
                  </p:pic>
                </p:oleObj>
              </mc:Fallback>
            </mc:AlternateContent>
          </a:graphicData>
        </a:graphic>
      </p:graphicFrame>
      <p:graphicFrame>
        <p:nvGraphicFramePr>
          <p:cNvPr id="23" name="对象 -2147482475"/>
          <p:cNvGraphicFramePr>
            <a:graphicFrameLocks noChangeAspect="1"/>
          </p:cNvGraphicFramePr>
          <p:nvPr/>
        </p:nvGraphicFramePr>
        <p:xfrm>
          <a:off x="1497965" y="2649220"/>
          <a:ext cx="313690" cy="434340"/>
        </p:xfrm>
        <a:graphic>
          <a:graphicData uri="http://schemas.openxmlformats.org/presentationml/2006/ole">
            <mc:AlternateContent xmlns:mc="http://schemas.openxmlformats.org/markup-compatibility/2006">
              <mc:Choice xmlns:v="urn:schemas-microsoft-com:vml" Requires="v">
                <p:oleObj spid="_x0000_s24" name="" r:id="rId19" imgW="165100" imgH="228600" progId="Equation.DSMT4">
                  <p:embed/>
                </p:oleObj>
              </mc:Choice>
              <mc:Fallback>
                <p:oleObj name="" r:id="rId19" imgW="165100" imgH="228600" progId="Equation.DSMT4">
                  <p:embed/>
                  <p:pic>
                    <p:nvPicPr>
                      <p:cNvPr id="0" name="图片 15"/>
                      <p:cNvPicPr/>
                      <p:nvPr/>
                    </p:nvPicPr>
                    <p:blipFill>
                      <a:blip r:embed="rId4"/>
                      <a:stretch>
                        <a:fillRect/>
                      </a:stretch>
                    </p:blipFill>
                    <p:spPr>
                      <a:xfrm>
                        <a:off x="1497965" y="2649220"/>
                        <a:ext cx="313690" cy="434340"/>
                      </a:xfrm>
                      <a:prstGeom prst="rect">
                        <a:avLst/>
                      </a:prstGeom>
                      <a:noFill/>
                      <a:ln w="38100">
                        <a:noFill/>
                        <a:miter/>
                      </a:ln>
                    </p:spPr>
                  </p:pic>
                </p:oleObj>
              </mc:Fallback>
            </mc:AlternateContent>
          </a:graphicData>
        </a:graphic>
      </p:graphicFrame>
      <p:graphicFrame>
        <p:nvGraphicFramePr>
          <p:cNvPr id="25" name="对象 -2147482474"/>
          <p:cNvGraphicFramePr>
            <a:graphicFrameLocks noChangeAspect="1"/>
          </p:cNvGraphicFramePr>
          <p:nvPr/>
        </p:nvGraphicFramePr>
        <p:xfrm>
          <a:off x="1951355" y="2649220"/>
          <a:ext cx="390525" cy="464820"/>
        </p:xfrm>
        <a:graphic>
          <a:graphicData uri="http://schemas.openxmlformats.org/presentationml/2006/ole">
            <mc:AlternateContent xmlns:mc="http://schemas.openxmlformats.org/markup-compatibility/2006">
              <mc:Choice xmlns:v="urn:schemas-microsoft-com:vml" Requires="v">
                <p:oleObj spid="_x0000_s26" name="" r:id="rId20" imgW="203200" imgH="241300" progId="Equation.DSMT4">
                  <p:embed/>
                </p:oleObj>
              </mc:Choice>
              <mc:Fallback>
                <p:oleObj name="" r:id="rId20" imgW="203200" imgH="241300" progId="Equation.DSMT4">
                  <p:embed/>
                  <p:pic>
                    <p:nvPicPr>
                      <p:cNvPr id="0" name="图片 16"/>
                      <p:cNvPicPr/>
                      <p:nvPr/>
                    </p:nvPicPr>
                    <p:blipFill>
                      <a:blip r:embed="rId6"/>
                      <a:stretch>
                        <a:fillRect/>
                      </a:stretch>
                    </p:blipFill>
                    <p:spPr>
                      <a:xfrm>
                        <a:off x="1951355" y="2649220"/>
                        <a:ext cx="390525" cy="464820"/>
                      </a:xfrm>
                      <a:prstGeom prst="rect">
                        <a:avLst/>
                      </a:prstGeom>
                      <a:noFill/>
                      <a:ln w="38100">
                        <a:noFill/>
                        <a:miter/>
                      </a:ln>
                    </p:spPr>
                  </p:pic>
                </p:oleObj>
              </mc:Fallback>
            </mc:AlternateContent>
          </a:graphicData>
        </a:graphic>
      </p:graphicFrame>
      <p:graphicFrame>
        <p:nvGraphicFramePr>
          <p:cNvPr id="27" name="对象 -2147482473"/>
          <p:cNvGraphicFramePr>
            <a:graphicFrameLocks noChangeAspect="1"/>
          </p:cNvGraphicFramePr>
          <p:nvPr/>
        </p:nvGraphicFramePr>
        <p:xfrm>
          <a:off x="2778760" y="2700655"/>
          <a:ext cx="280035" cy="361950"/>
        </p:xfrm>
        <a:graphic>
          <a:graphicData uri="http://schemas.openxmlformats.org/presentationml/2006/ole">
            <mc:AlternateContent xmlns:mc="http://schemas.openxmlformats.org/markup-compatibility/2006">
              <mc:Choice xmlns:v="urn:schemas-microsoft-com:vml" Requires="v">
                <p:oleObj spid="_x0000_s28" name="" r:id="rId21" imgW="177800" imgH="227965" progId="Equation.DSMT4">
                  <p:embed/>
                </p:oleObj>
              </mc:Choice>
              <mc:Fallback>
                <p:oleObj name="" r:id="rId21" imgW="177800" imgH="227965" progId="Equation.DSMT4">
                  <p:embed/>
                  <p:pic>
                    <p:nvPicPr>
                      <p:cNvPr id="0" name="图片 17"/>
                      <p:cNvPicPr/>
                      <p:nvPr/>
                    </p:nvPicPr>
                    <p:blipFill>
                      <a:blip r:embed="rId8"/>
                      <a:stretch>
                        <a:fillRect/>
                      </a:stretch>
                    </p:blipFill>
                    <p:spPr>
                      <a:xfrm>
                        <a:off x="2778760" y="2700655"/>
                        <a:ext cx="280035" cy="361950"/>
                      </a:xfrm>
                      <a:prstGeom prst="rect">
                        <a:avLst/>
                      </a:prstGeom>
                      <a:noFill/>
                      <a:ln w="38100">
                        <a:noFill/>
                        <a:miter/>
                      </a:ln>
                    </p:spPr>
                  </p:pic>
                </p:oleObj>
              </mc:Fallback>
            </mc:AlternateContent>
          </a:graphicData>
        </a:graphic>
      </p:graphicFrame>
      <p:graphicFrame>
        <p:nvGraphicFramePr>
          <p:cNvPr id="29" name="对象 -2147482472"/>
          <p:cNvGraphicFramePr>
            <a:graphicFrameLocks noChangeAspect="1"/>
          </p:cNvGraphicFramePr>
          <p:nvPr/>
        </p:nvGraphicFramePr>
        <p:xfrm>
          <a:off x="3564255" y="2649220"/>
          <a:ext cx="332105" cy="399415"/>
        </p:xfrm>
        <a:graphic>
          <a:graphicData uri="http://schemas.openxmlformats.org/presentationml/2006/ole">
            <mc:AlternateContent xmlns:mc="http://schemas.openxmlformats.org/markup-compatibility/2006">
              <mc:Choice xmlns:v="urn:schemas-microsoft-com:vml" Requires="v">
                <p:oleObj spid="_x0000_s30" name="" r:id="rId22" imgW="190500" imgH="228600" progId="Equation.DSMT4">
                  <p:embed/>
                </p:oleObj>
              </mc:Choice>
              <mc:Fallback>
                <p:oleObj name="" r:id="rId22" imgW="190500" imgH="228600" progId="Equation.DSMT4">
                  <p:embed/>
                  <p:pic>
                    <p:nvPicPr>
                      <p:cNvPr id="0" name="图片 18"/>
                      <p:cNvPicPr/>
                      <p:nvPr/>
                    </p:nvPicPr>
                    <p:blipFill>
                      <a:blip r:embed="rId10"/>
                      <a:stretch>
                        <a:fillRect/>
                      </a:stretch>
                    </p:blipFill>
                    <p:spPr>
                      <a:xfrm>
                        <a:off x="3564255" y="2649220"/>
                        <a:ext cx="332105" cy="399415"/>
                      </a:xfrm>
                      <a:prstGeom prst="rect">
                        <a:avLst/>
                      </a:prstGeom>
                      <a:noFill/>
                      <a:ln w="38100">
                        <a:noFill/>
                        <a:miter/>
                      </a:ln>
                    </p:spPr>
                  </p:pic>
                </p:oleObj>
              </mc:Fallback>
            </mc:AlternateContent>
          </a:graphicData>
        </a:graphic>
      </p:graphicFrame>
      <p:graphicFrame>
        <p:nvGraphicFramePr>
          <p:cNvPr id="31" name="对象 -2147482471"/>
          <p:cNvGraphicFramePr>
            <a:graphicFrameLocks noChangeAspect="1"/>
          </p:cNvGraphicFramePr>
          <p:nvPr/>
        </p:nvGraphicFramePr>
        <p:xfrm>
          <a:off x="4302760" y="2642870"/>
          <a:ext cx="367030" cy="440690"/>
        </p:xfrm>
        <a:graphic>
          <a:graphicData uri="http://schemas.openxmlformats.org/presentationml/2006/ole">
            <mc:AlternateContent xmlns:mc="http://schemas.openxmlformats.org/markup-compatibility/2006">
              <mc:Choice xmlns:v="urn:schemas-microsoft-com:vml" Requires="v">
                <p:oleObj spid="_x0000_s32" name="" r:id="rId23" imgW="190500" imgH="228600" progId="Equation.DSMT4">
                  <p:embed/>
                </p:oleObj>
              </mc:Choice>
              <mc:Fallback>
                <p:oleObj name="" r:id="rId23" imgW="190500" imgH="228600" progId="Equation.DSMT4">
                  <p:embed/>
                  <p:pic>
                    <p:nvPicPr>
                      <p:cNvPr id="0" name="图片 19"/>
                      <p:cNvPicPr/>
                      <p:nvPr/>
                    </p:nvPicPr>
                    <p:blipFill>
                      <a:blip r:embed="rId12"/>
                      <a:stretch>
                        <a:fillRect/>
                      </a:stretch>
                    </p:blipFill>
                    <p:spPr>
                      <a:xfrm>
                        <a:off x="4302760" y="2642870"/>
                        <a:ext cx="367030" cy="440690"/>
                      </a:xfrm>
                      <a:prstGeom prst="rect">
                        <a:avLst/>
                      </a:prstGeom>
                      <a:noFill/>
                      <a:ln w="38100">
                        <a:noFill/>
                        <a:miter/>
                      </a:ln>
                    </p:spPr>
                  </p:pic>
                </p:oleObj>
              </mc:Fallback>
            </mc:AlternateContent>
          </a:graphicData>
        </a:graphic>
      </p:graphicFrame>
      <p:graphicFrame>
        <p:nvGraphicFramePr>
          <p:cNvPr id="33" name="对象 -2147482460"/>
          <p:cNvGraphicFramePr>
            <a:graphicFrameLocks noChangeAspect="1"/>
          </p:cNvGraphicFramePr>
          <p:nvPr/>
        </p:nvGraphicFramePr>
        <p:xfrm>
          <a:off x="4067810" y="4087495"/>
          <a:ext cx="484505" cy="337820"/>
        </p:xfrm>
        <a:graphic>
          <a:graphicData uri="http://schemas.openxmlformats.org/presentationml/2006/ole">
            <mc:AlternateContent xmlns:mc="http://schemas.openxmlformats.org/markup-compatibility/2006">
              <mc:Choice xmlns:v="urn:schemas-microsoft-com:vml" Requires="v">
                <p:oleObj spid="_x0000_s34" name="" r:id="rId24" imgW="253365" imgH="177800" progId="Equation.DSMT4">
                  <p:embed/>
                </p:oleObj>
              </mc:Choice>
              <mc:Fallback>
                <p:oleObj name="" r:id="rId24" imgW="253365" imgH="177800" progId="Equation.DSMT4">
                  <p:embed/>
                  <p:pic>
                    <p:nvPicPr>
                      <p:cNvPr id="0" name="图片 22"/>
                      <p:cNvPicPr/>
                      <p:nvPr/>
                    </p:nvPicPr>
                    <p:blipFill>
                      <a:blip r:embed="rId16"/>
                      <a:stretch>
                        <a:fillRect/>
                      </a:stretch>
                    </p:blipFill>
                    <p:spPr>
                      <a:xfrm>
                        <a:off x="4067810" y="4087495"/>
                        <a:ext cx="484505" cy="337820"/>
                      </a:xfrm>
                      <a:prstGeom prst="rect">
                        <a:avLst/>
                      </a:prstGeom>
                      <a:noFill/>
                      <a:ln w="38100">
                        <a:noFill/>
                        <a:miter/>
                      </a:ln>
                    </p:spPr>
                  </p:pic>
                </p:oleObj>
              </mc:Fallback>
            </mc:AlternateContent>
          </a:graphicData>
        </a:graphic>
      </p:graphicFrame>
      <p:graphicFrame>
        <p:nvGraphicFramePr>
          <p:cNvPr id="35" name="对象 -2147482458"/>
          <p:cNvGraphicFramePr>
            <a:graphicFrameLocks noChangeAspect="1"/>
          </p:cNvGraphicFramePr>
          <p:nvPr/>
        </p:nvGraphicFramePr>
        <p:xfrm>
          <a:off x="6611620" y="4535805"/>
          <a:ext cx="1334770" cy="701675"/>
        </p:xfrm>
        <a:graphic>
          <a:graphicData uri="http://schemas.openxmlformats.org/presentationml/2006/ole">
            <mc:AlternateContent xmlns:mc="http://schemas.openxmlformats.org/markup-compatibility/2006">
              <mc:Choice xmlns:v="urn:schemas-microsoft-com:vml" Requires="v">
                <p:oleObj spid="_x0000_s36" name="" r:id="rId25" imgW="748665" imgH="393700" progId="Equation.DSMT4">
                  <p:embed/>
                </p:oleObj>
              </mc:Choice>
              <mc:Fallback>
                <p:oleObj name="" r:id="rId25" imgW="748665" imgH="393700" progId="Equation.DSMT4">
                  <p:embed/>
                  <p:pic>
                    <p:nvPicPr>
                      <p:cNvPr id="0" name="图片 23"/>
                      <p:cNvPicPr/>
                      <p:nvPr/>
                    </p:nvPicPr>
                    <p:blipFill>
                      <a:blip r:embed="rId26"/>
                      <a:stretch>
                        <a:fillRect/>
                      </a:stretch>
                    </p:blipFill>
                    <p:spPr>
                      <a:xfrm>
                        <a:off x="6611620" y="4535805"/>
                        <a:ext cx="1334770" cy="701675"/>
                      </a:xfrm>
                      <a:prstGeom prst="rect">
                        <a:avLst/>
                      </a:prstGeom>
                      <a:noFill/>
                      <a:ln w="38100">
                        <a:noFill/>
                        <a:miter/>
                      </a:ln>
                    </p:spPr>
                  </p:pic>
                </p:oleObj>
              </mc:Fallback>
            </mc:AlternateContent>
          </a:graphicData>
        </a:graphic>
      </p:graphicFrame>
    </p:spTree>
    <p:custDataLst>
      <p:tags r:id="rId27"/>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8.5  使用运算放大器应注意的几个问题</a:t>
            </a:r>
            <a:endParaRPr>
              <a:sym typeface="+mn-ea"/>
            </a:endParaRPr>
          </a:p>
        </p:txBody>
      </p:sp>
      <p:sp>
        <p:nvSpPr>
          <p:cNvPr id="3" name="内容占位符 2"/>
          <p:cNvSpPr>
            <a:spLocks noGrp="1"/>
          </p:cNvSpPr>
          <p:nvPr>
            <p:ph idx="1"/>
          </p:nvPr>
        </p:nvSpPr>
        <p:spPr>
          <a:xfrm>
            <a:off x="669925" y="1156335"/>
            <a:ext cx="11080115" cy="4939030"/>
          </a:xfrm>
        </p:spPr>
        <p:txBody>
          <a:bodyPr/>
          <a:p>
            <a:pPr marL="0" indent="0">
              <a:buNone/>
            </a:pPr>
            <a:r>
              <a:rPr lang="en-US" altLang="zh-CN" sz="2000"/>
              <a:t>     集成运放在使用前除应正确选型，了解各引脚排列位置、外接电路外，在调试、使用时还应注意以下问题：</a:t>
            </a:r>
            <a:endParaRPr lang="en-US" altLang="zh-CN" sz="2000"/>
          </a:p>
          <a:p>
            <a:pPr marL="0" indent="0">
              <a:buNone/>
            </a:pPr>
            <a:r>
              <a:rPr lang="en-US" altLang="zh-CN" sz="2000"/>
              <a:t>    1.调零</a:t>
            </a:r>
            <a:endParaRPr lang="en-US" altLang="zh-CN" sz="2000"/>
          </a:p>
          <a:p>
            <a:pPr marL="0" indent="0">
              <a:buNone/>
            </a:pPr>
            <a:r>
              <a:rPr lang="en-US" altLang="zh-CN" sz="2000"/>
              <a:t>   失调电压、失调电流的存在，使得实际运放输入信号为零时，输出不为零。为此，有些运放在引脚中设有调零端，使用时需接上调零电位器进行调零，例如F007。图8-29所示为F007的调零电路。调零时，将电路的输入端接地，调整电位器RP，使输出为零。</a:t>
            </a:r>
            <a:endParaRPr lang="en-US" altLang="zh-CN" sz="2000"/>
          </a:p>
          <a:p>
            <a:endParaRPr lang="en-US" altLang="zh-CN" sz="2000"/>
          </a:p>
        </p:txBody>
      </p:sp>
      <p:pic>
        <p:nvPicPr>
          <p:cNvPr id="37" name="图片 36"/>
          <p:cNvPicPr>
            <a:picLocks noChangeAspect="1"/>
          </p:cNvPicPr>
          <p:nvPr/>
        </p:nvPicPr>
        <p:blipFill>
          <a:blip r:embed="rId1"/>
          <a:stretch>
            <a:fillRect/>
          </a:stretch>
        </p:blipFill>
        <p:spPr>
          <a:xfrm>
            <a:off x="4908550" y="3868420"/>
            <a:ext cx="2875915" cy="2969895"/>
          </a:xfrm>
          <a:prstGeom prst="rect">
            <a:avLst/>
          </a:prstGeom>
        </p:spPr>
      </p:pic>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8.5  使用运算放大器应注意的几个问题</a:t>
            </a:r>
            <a:endParaRPr>
              <a:sym typeface="+mn-ea"/>
            </a:endParaRPr>
          </a:p>
        </p:txBody>
      </p:sp>
      <p:sp>
        <p:nvSpPr>
          <p:cNvPr id="3" name="内容占位符 2"/>
          <p:cNvSpPr>
            <a:spLocks noGrp="1"/>
          </p:cNvSpPr>
          <p:nvPr>
            <p:ph idx="1"/>
          </p:nvPr>
        </p:nvSpPr>
        <p:spPr>
          <a:xfrm>
            <a:off x="669925" y="1156335"/>
            <a:ext cx="11080115" cy="4939030"/>
          </a:xfrm>
        </p:spPr>
        <p:txBody>
          <a:bodyPr/>
          <a:p>
            <a:pPr marL="0" indent="0">
              <a:buNone/>
            </a:pPr>
            <a:r>
              <a:rPr lang="en-US" altLang="zh-CN" sz="2000"/>
              <a:t>    2.消除自激</a:t>
            </a:r>
            <a:endParaRPr lang="en-US" altLang="zh-CN" sz="2000"/>
          </a:p>
          <a:p>
            <a:pPr marL="0" indent="0">
              <a:buNone/>
            </a:pPr>
            <a:r>
              <a:rPr lang="en-US" altLang="zh-CN" sz="2000"/>
              <a:t>     消除措施是根据不同类型的运放，在电路中加入适当的补偿电容</a:t>
            </a:r>
            <a:r>
              <a:rPr lang="en-US" altLang="zh-CN" sz="2000" i="1"/>
              <a:t>C</a:t>
            </a:r>
            <a:r>
              <a:rPr lang="en-US" altLang="zh-CN" sz="2000"/>
              <a:t>或</a:t>
            </a:r>
            <a:r>
              <a:rPr lang="en-US" altLang="zh-CN" sz="2000" i="1"/>
              <a:t>RC</a:t>
            </a:r>
            <a:r>
              <a:rPr lang="en-US" altLang="zh-CN" sz="2000"/>
              <a:t>补偿网络。图</a:t>
            </a:r>
            <a:endParaRPr lang="en-US" altLang="zh-CN" sz="2000"/>
          </a:p>
          <a:p>
            <a:pPr marL="0" indent="0">
              <a:buNone/>
            </a:pPr>
            <a:r>
              <a:rPr lang="en-US" altLang="zh-CN" sz="2000"/>
              <a:t>8-30(a)、(b)所示为常见的消振电路。</a:t>
            </a:r>
            <a:endParaRPr lang="en-US" altLang="zh-CN" sz="2000"/>
          </a:p>
          <a:p>
            <a:endParaRPr lang="en-US" altLang="zh-CN" sz="2000"/>
          </a:p>
        </p:txBody>
      </p:sp>
      <p:pic>
        <p:nvPicPr>
          <p:cNvPr id="4" name="图片 3"/>
          <p:cNvPicPr>
            <a:picLocks noChangeAspect="1"/>
          </p:cNvPicPr>
          <p:nvPr/>
        </p:nvPicPr>
        <p:blipFill>
          <a:blip r:embed="rId1"/>
          <a:stretch>
            <a:fillRect/>
          </a:stretch>
        </p:blipFill>
        <p:spPr>
          <a:xfrm>
            <a:off x="3426460" y="2491740"/>
            <a:ext cx="5933440" cy="3040380"/>
          </a:xfrm>
          <a:prstGeom prst="rect">
            <a:avLst/>
          </a:prstGeom>
        </p:spPr>
      </p:pic>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8.5  使用运算放大器应注意的几个问题</a:t>
            </a:r>
            <a:endParaRPr>
              <a:sym typeface="+mn-ea"/>
            </a:endParaRPr>
          </a:p>
        </p:txBody>
      </p:sp>
      <p:sp>
        <p:nvSpPr>
          <p:cNvPr id="3" name="内容占位符 2"/>
          <p:cNvSpPr>
            <a:spLocks noGrp="1"/>
          </p:cNvSpPr>
          <p:nvPr>
            <p:ph idx="1"/>
          </p:nvPr>
        </p:nvSpPr>
        <p:spPr>
          <a:xfrm>
            <a:off x="669925" y="1156335"/>
            <a:ext cx="11080115" cy="4939030"/>
          </a:xfrm>
        </p:spPr>
        <p:txBody>
          <a:bodyPr/>
          <a:p>
            <a:pPr marL="0" indent="0">
              <a:buNone/>
            </a:pPr>
            <a:r>
              <a:rPr lang="en-US" altLang="zh-CN" sz="2000"/>
              <a:t>   3.保护措施</a:t>
            </a:r>
            <a:endParaRPr lang="en-US" altLang="zh-CN" sz="2000"/>
          </a:p>
          <a:p>
            <a:pPr marL="0" indent="0">
              <a:buNone/>
            </a:pPr>
            <a:r>
              <a:rPr lang="en-US" altLang="zh-CN" sz="2000"/>
              <a:t>    在使用中，由于电源极性接反、输入信号电压过高、输出端负载过大等原因，都会造成集成运放的损坏。所以运放在使用中须加保护电路。</a:t>
            </a:r>
            <a:endParaRPr lang="en-US" altLang="zh-CN" sz="2000"/>
          </a:p>
        </p:txBody>
      </p:sp>
      <p:grpSp>
        <p:nvGrpSpPr>
          <p:cNvPr id="1073745999" name="组合 1073745998"/>
          <p:cNvGrpSpPr/>
          <p:nvPr/>
        </p:nvGrpSpPr>
        <p:grpSpPr>
          <a:xfrm>
            <a:off x="2468880" y="2642235"/>
            <a:ext cx="7784465" cy="3446145"/>
            <a:chOff x="1600" y="2850"/>
            <a:chExt cx="8688" cy="3546"/>
          </a:xfrm>
        </p:grpSpPr>
        <p:grpSp>
          <p:nvGrpSpPr>
            <p:cNvPr id="1073746000" name="组合 1073745999"/>
            <p:cNvGrpSpPr/>
            <p:nvPr/>
          </p:nvGrpSpPr>
          <p:grpSpPr>
            <a:xfrm>
              <a:off x="1600" y="3948"/>
              <a:ext cx="2961" cy="1804"/>
              <a:chOff x="1264" y="11180"/>
              <a:chExt cx="2961" cy="1804"/>
            </a:xfrm>
          </p:grpSpPr>
          <p:sp>
            <p:nvSpPr>
              <p:cNvPr id="1073746001" name="文本框 1073746000"/>
              <p:cNvSpPr txBox="1"/>
              <p:nvPr/>
            </p:nvSpPr>
            <p:spPr>
              <a:xfrm>
                <a:off x="2212" y="12446"/>
                <a:ext cx="930" cy="538"/>
              </a:xfrm>
              <a:prstGeom prst="rect">
                <a:avLst/>
              </a:prstGeom>
              <a:noFill/>
              <a:ln w="9525">
                <a:noFill/>
              </a:ln>
            </p:spPr>
            <p:txBody>
              <a:bodyPr wrap="square"/>
              <a:p>
                <a:pPr algn="ctr"/>
                <a:r>
                  <a:rPr lang="zh-CN" altLang="en-US"/>
                  <a:t>(a)</a:t>
                </a:r>
                <a:endParaRPr lang="zh-CN" altLang="en-US"/>
              </a:p>
              <a:p>
                <a:endParaRPr lang="zh-CN" altLang="en-US"/>
              </a:p>
            </p:txBody>
          </p:sp>
          <p:grpSp>
            <p:nvGrpSpPr>
              <p:cNvPr id="1073746002" name="组合 1073746001"/>
              <p:cNvGrpSpPr/>
              <p:nvPr/>
            </p:nvGrpSpPr>
            <p:grpSpPr>
              <a:xfrm>
                <a:off x="1264" y="11180"/>
                <a:ext cx="2961" cy="1122"/>
                <a:chOff x="1264" y="11180"/>
                <a:chExt cx="2961" cy="1122"/>
              </a:xfrm>
            </p:grpSpPr>
            <p:sp>
              <p:nvSpPr>
                <p:cNvPr id="1073746003" name="等腰三角形 1073746002"/>
                <p:cNvSpPr/>
                <p:nvPr/>
              </p:nvSpPr>
              <p:spPr>
                <a:xfrm flipH="1" flipV="1">
                  <a:off x="2140" y="11708"/>
                  <a:ext cx="192"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04" name="等腰三角形 1073746003"/>
                <p:cNvSpPr/>
                <p:nvPr/>
              </p:nvSpPr>
              <p:spPr>
                <a:xfrm>
                  <a:off x="2362" y="11702"/>
                  <a:ext cx="192"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05" name="文本框 1073746004"/>
                <p:cNvSpPr txBox="1"/>
                <p:nvPr/>
              </p:nvSpPr>
              <p:spPr>
                <a:xfrm>
                  <a:off x="3620" y="11485"/>
                  <a:ext cx="605" cy="477"/>
                </a:xfrm>
                <a:prstGeom prst="rect">
                  <a:avLst/>
                </a:prstGeom>
                <a:noFill/>
                <a:ln w="9525">
                  <a:noFill/>
                </a:ln>
              </p:spPr>
              <p:txBody>
                <a:bodyPr wrap="square"/>
                <a:p>
                  <a:r>
                    <a:rPr lang="zh-CN" altLang="en-US"/>
                    <a:t>uo</a:t>
                  </a:r>
                  <a:endParaRPr lang="zh-CN" altLang="en-US"/>
                </a:p>
                <a:p>
                  <a:endParaRPr lang="zh-CN" altLang="en-US"/>
                </a:p>
              </p:txBody>
            </p:sp>
            <p:sp>
              <p:nvSpPr>
                <p:cNvPr id="1073746006" name="矩形 1073746005"/>
                <p:cNvSpPr/>
                <p:nvPr/>
              </p:nvSpPr>
              <p:spPr>
                <a:xfrm>
                  <a:off x="2669" y="11291"/>
                  <a:ext cx="660" cy="915"/>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07" name="直接连接符 1073746006"/>
                <p:cNvSpPr/>
                <p:nvPr/>
              </p:nvSpPr>
              <p:spPr>
                <a:xfrm>
                  <a:off x="1708" y="11576"/>
                  <a:ext cx="968" cy="0"/>
                </a:xfrm>
                <a:prstGeom prst="line">
                  <a:avLst/>
                </a:prstGeom>
                <a:ln w="9525" cap="flat" cmpd="sng">
                  <a:solidFill>
                    <a:srgbClr val="000000"/>
                  </a:solidFill>
                  <a:prstDash val="solid"/>
                  <a:headEnd type="none" w="med" len="med"/>
                  <a:tailEnd type="none" w="med" len="med"/>
                </a:ln>
              </p:spPr>
            </p:sp>
            <p:sp>
              <p:nvSpPr>
                <p:cNvPr id="1073746008" name="直接连接符 1073746007"/>
                <p:cNvSpPr/>
                <p:nvPr/>
              </p:nvSpPr>
              <p:spPr>
                <a:xfrm>
                  <a:off x="3332" y="11736"/>
                  <a:ext cx="389" cy="0"/>
                </a:xfrm>
                <a:prstGeom prst="line">
                  <a:avLst/>
                </a:prstGeom>
                <a:ln w="9525" cap="flat" cmpd="sng">
                  <a:solidFill>
                    <a:srgbClr val="000000"/>
                  </a:solidFill>
                  <a:prstDash val="solid"/>
                  <a:headEnd type="none" w="med" len="med"/>
                  <a:tailEnd type="none" w="med" len="med"/>
                </a:ln>
              </p:spPr>
            </p:sp>
            <p:sp>
              <p:nvSpPr>
                <p:cNvPr id="1073746009" name="直接连接符 1073746008"/>
                <p:cNvSpPr/>
                <p:nvPr/>
              </p:nvSpPr>
              <p:spPr>
                <a:xfrm>
                  <a:off x="1654" y="12038"/>
                  <a:ext cx="1024" cy="0"/>
                </a:xfrm>
                <a:prstGeom prst="line">
                  <a:avLst/>
                </a:prstGeom>
                <a:ln w="9525" cap="flat" cmpd="sng">
                  <a:solidFill>
                    <a:srgbClr val="000000"/>
                  </a:solidFill>
                  <a:prstDash val="solid"/>
                  <a:headEnd type="none" w="med" len="med"/>
                  <a:tailEnd type="none" w="med" len="med"/>
                </a:ln>
              </p:spPr>
            </p:sp>
            <p:sp>
              <p:nvSpPr>
                <p:cNvPr id="1073746010" name="直接连接符 1073746009"/>
                <p:cNvSpPr/>
                <p:nvPr/>
              </p:nvSpPr>
              <p:spPr>
                <a:xfrm>
                  <a:off x="2730" y="11600"/>
                  <a:ext cx="113" cy="0"/>
                </a:xfrm>
                <a:prstGeom prst="line">
                  <a:avLst/>
                </a:prstGeom>
                <a:ln w="9525" cap="flat" cmpd="sng">
                  <a:solidFill>
                    <a:srgbClr val="000000"/>
                  </a:solidFill>
                  <a:prstDash val="solid"/>
                  <a:headEnd type="none" w="med" len="med"/>
                  <a:tailEnd type="none" w="med" len="med"/>
                </a:ln>
              </p:spPr>
            </p:sp>
            <p:sp>
              <p:nvSpPr>
                <p:cNvPr id="1073746011" name="等腰三角形 1073746010"/>
                <p:cNvSpPr/>
                <p:nvPr/>
              </p:nvSpPr>
              <p:spPr>
                <a:xfrm rot="5400000">
                  <a:off x="2842" y="11333"/>
                  <a:ext cx="133" cy="184"/>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12" name="文本框 1073746011"/>
                <p:cNvSpPr txBox="1"/>
                <p:nvPr/>
              </p:nvSpPr>
              <p:spPr>
                <a:xfrm>
                  <a:off x="2904" y="11204"/>
                  <a:ext cx="522" cy="347"/>
                </a:xfrm>
                <a:prstGeom prst="rect">
                  <a:avLst/>
                </a:prstGeom>
                <a:noFill/>
                <a:ln w="9525">
                  <a:noFill/>
                </a:ln>
              </p:spPr>
              <p:txBody>
                <a:bodyPr wrap="square"/>
                <a:p>
                  <a:r>
                    <a:rPr lang="zh-CN" altLang="en-US"/>
                    <a:t>∞</a:t>
                  </a:r>
                  <a:endParaRPr lang="zh-CN" altLang="en-US"/>
                </a:p>
                <a:p>
                  <a:endParaRPr lang="zh-CN" altLang="en-US"/>
                </a:p>
              </p:txBody>
            </p:sp>
            <p:sp>
              <p:nvSpPr>
                <p:cNvPr id="1073746013" name="文本框 1073746012"/>
                <p:cNvSpPr txBox="1"/>
                <p:nvPr/>
              </p:nvSpPr>
              <p:spPr>
                <a:xfrm>
                  <a:off x="1294" y="11258"/>
                  <a:ext cx="609" cy="569"/>
                </a:xfrm>
                <a:prstGeom prst="rect">
                  <a:avLst/>
                </a:prstGeom>
                <a:noFill/>
                <a:ln w="9525">
                  <a:noFill/>
                </a:ln>
              </p:spPr>
              <p:txBody>
                <a:bodyPr wrap="square"/>
                <a:p>
                  <a:r>
                    <a:rPr lang="zh-CN" altLang="en-US"/>
                    <a:t>ui1</a:t>
                  </a:r>
                  <a:endParaRPr lang="zh-CN" altLang="en-US"/>
                </a:p>
                <a:p>
                  <a:endParaRPr lang="zh-CN" altLang="en-US"/>
                </a:p>
              </p:txBody>
            </p:sp>
            <p:sp>
              <p:nvSpPr>
                <p:cNvPr id="1073746014" name="椭圆 1073746013"/>
                <p:cNvSpPr/>
                <p:nvPr/>
              </p:nvSpPr>
              <p:spPr>
                <a:xfrm>
                  <a:off x="3664" y="11701"/>
                  <a:ext cx="45" cy="45"/>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6015" name="椭圆 1073746014"/>
                <p:cNvSpPr/>
                <p:nvPr/>
              </p:nvSpPr>
              <p:spPr>
                <a:xfrm>
                  <a:off x="1654" y="11544"/>
                  <a:ext cx="45" cy="44"/>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6016" name="文本框 1073746015"/>
                <p:cNvSpPr txBox="1"/>
                <p:nvPr/>
              </p:nvSpPr>
              <p:spPr>
                <a:xfrm>
                  <a:off x="3052" y="11480"/>
                  <a:ext cx="430" cy="463"/>
                </a:xfrm>
                <a:prstGeom prst="rect">
                  <a:avLst/>
                </a:prstGeom>
                <a:noFill/>
                <a:ln w="9525">
                  <a:noFill/>
                </a:ln>
              </p:spPr>
              <p:txBody>
                <a:bodyPr wrap="square"/>
                <a:p>
                  <a:r>
                    <a:rPr lang="zh-CN" altLang="en-US"/>
                    <a:t>+</a:t>
                  </a:r>
                  <a:endParaRPr lang="zh-CN" altLang="en-US"/>
                </a:p>
                <a:p>
                  <a:endParaRPr lang="zh-CN" altLang="en-US"/>
                </a:p>
              </p:txBody>
            </p:sp>
            <p:sp>
              <p:nvSpPr>
                <p:cNvPr id="1073746017" name="文本框 1073746016"/>
                <p:cNvSpPr txBox="1"/>
                <p:nvPr/>
              </p:nvSpPr>
              <p:spPr>
                <a:xfrm>
                  <a:off x="2602" y="11792"/>
                  <a:ext cx="429" cy="463"/>
                </a:xfrm>
                <a:prstGeom prst="rect">
                  <a:avLst/>
                </a:prstGeom>
                <a:noFill/>
                <a:ln w="9525">
                  <a:noFill/>
                </a:ln>
              </p:spPr>
              <p:txBody>
                <a:bodyPr wrap="square"/>
                <a:p>
                  <a:r>
                    <a:rPr lang="zh-CN" altLang="en-US"/>
                    <a:t>+</a:t>
                  </a:r>
                  <a:endParaRPr lang="zh-CN" altLang="en-US"/>
                </a:p>
                <a:p>
                  <a:endParaRPr lang="zh-CN" altLang="en-US"/>
                </a:p>
              </p:txBody>
            </p:sp>
            <p:sp>
              <p:nvSpPr>
                <p:cNvPr id="1073746018" name="文本框 1073746017"/>
                <p:cNvSpPr txBox="1"/>
                <p:nvPr/>
              </p:nvSpPr>
              <p:spPr>
                <a:xfrm>
                  <a:off x="1264" y="11750"/>
                  <a:ext cx="540" cy="552"/>
                </a:xfrm>
                <a:prstGeom prst="rect">
                  <a:avLst/>
                </a:prstGeom>
                <a:noFill/>
                <a:ln w="9525">
                  <a:noFill/>
                </a:ln>
              </p:spPr>
              <p:txBody>
                <a:bodyPr wrap="square"/>
                <a:p>
                  <a:r>
                    <a:rPr lang="zh-CN" altLang="en-US"/>
                    <a:t>ui2</a:t>
                  </a:r>
                  <a:endParaRPr lang="zh-CN" altLang="en-US"/>
                </a:p>
                <a:p>
                  <a:endParaRPr lang="zh-CN" altLang="en-US"/>
                </a:p>
              </p:txBody>
            </p:sp>
            <p:sp>
              <p:nvSpPr>
                <p:cNvPr id="1073746019" name="文本框 1073746018"/>
                <p:cNvSpPr txBox="1"/>
                <p:nvPr/>
              </p:nvSpPr>
              <p:spPr>
                <a:xfrm>
                  <a:off x="1744" y="11180"/>
                  <a:ext cx="540" cy="552"/>
                </a:xfrm>
                <a:prstGeom prst="rect">
                  <a:avLst/>
                </a:prstGeom>
                <a:noFill/>
                <a:ln w="9525">
                  <a:noFill/>
                </a:ln>
              </p:spPr>
              <p:txBody>
                <a:bodyPr wrap="square"/>
                <a:p>
                  <a:r>
                    <a:rPr lang="zh-CN" altLang="en-US"/>
                    <a:t>R1</a:t>
                  </a:r>
                  <a:endParaRPr lang="zh-CN" altLang="en-US"/>
                </a:p>
                <a:p>
                  <a:endParaRPr lang="zh-CN" altLang="en-US"/>
                </a:p>
              </p:txBody>
            </p:sp>
            <p:sp>
              <p:nvSpPr>
                <p:cNvPr id="1073746020" name="椭圆 1073746019"/>
                <p:cNvSpPr/>
                <p:nvPr/>
              </p:nvSpPr>
              <p:spPr>
                <a:xfrm>
                  <a:off x="1654" y="12012"/>
                  <a:ext cx="45" cy="44"/>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6021" name="直接连接符 1073746020"/>
                <p:cNvSpPr/>
                <p:nvPr/>
              </p:nvSpPr>
              <p:spPr>
                <a:xfrm>
                  <a:off x="2230" y="11582"/>
                  <a:ext cx="0" cy="462"/>
                </a:xfrm>
                <a:prstGeom prst="line">
                  <a:avLst/>
                </a:prstGeom>
                <a:ln w="9525" cap="flat" cmpd="sng">
                  <a:solidFill>
                    <a:srgbClr val="000000"/>
                  </a:solidFill>
                  <a:prstDash val="solid"/>
                  <a:headEnd type="none" w="med" len="med"/>
                  <a:tailEnd type="none" w="med" len="med"/>
                </a:ln>
              </p:spPr>
            </p:sp>
            <p:sp>
              <p:nvSpPr>
                <p:cNvPr id="1073746022" name="直接连接符 1073746021"/>
                <p:cNvSpPr/>
                <p:nvPr/>
              </p:nvSpPr>
              <p:spPr>
                <a:xfrm>
                  <a:off x="2458" y="11588"/>
                  <a:ext cx="0" cy="462"/>
                </a:xfrm>
                <a:prstGeom prst="line">
                  <a:avLst/>
                </a:prstGeom>
                <a:ln w="9525" cap="flat" cmpd="sng">
                  <a:solidFill>
                    <a:srgbClr val="000000"/>
                  </a:solidFill>
                  <a:prstDash val="solid"/>
                  <a:headEnd type="none" w="med" len="med"/>
                  <a:tailEnd type="none" w="med" len="med"/>
                </a:ln>
              </p:spPr>
            </p:sp>
            <p:sp>
              <p:nvSpPr>
                <p:cNvPr id="1073746023" name="直接连接符 1073746022"/>
                <p:cNvSpPr/>
                <p:nvPr/>
              </p:nvSpPr>
              <p:spPr>
                <a:xfrm>
                  <a:off x="2374" y="11720"/>
                  <a:ext cx="192" cy="0"/>
                </a:xfrm>
                <a:prstGeom prst="line">
                  <a:avLst/>
                </a:prstGeom>
                <a:ln w="9525" cap="flat" cmpd="sng">
                  <a:solidFill>
                    <a:srgbClr val="000000"/>
                  </a:solidFill>
                  <a:prstDash val="solid"/>
                  <a:headEnd type="none" w="med" len="med"/>
                  <a:tailEnd type="none" w="med" len="med"/>
                </a:ln>
              </p:spPr>
            </p:sp>
            <p:sp>
              <p:nvSpPr>
                <p:cNvPr id="1073746024" name="直接连接符 1073746023"/>
                <p:cNvSpPr/>
                <p:nvPr/>
              </p:nvSpPr>
              <p:spPr>
                <a:xfrm>
                  <a:off x="2140" y="11900"/>
                  <a:ext cx="192" cy="0"/>
                </a:xfrm>
                <a:prstGeom prst="line">
                  <a:avLst/>
                </a:prstGeom>
                <a:ln w="9525" cap="flat" cmpd="sng">
                  <a:solidFill>
                    <a:srgbClr val="000000"/>
                  </a:solidFill>
                  <a:prstDash val="solid"/>
                  <a:headEnd type="none" w="med" len="med"/>
                  <a:tailEnd type="none" w="med" len="med"/>
                </a:ln>
              </p:spPr>
            </p:sp>
            <p:sp>
              <p:nvSpPr>
                <p:cNvPr id="1073746025" name="矩形 1073746024"/>
                <p:cNvSpPr/>
                <p:nvPr/>
              </p:nvSpPr>
              <p:spPr>
                <a:xfrm>
                  <a:off x="1798" y="11534"/>
                  <a:ext cx="270" cy="108"/>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26" name="矩形 1073746025"/>
                <p:cNvSpPr/>
                <p:nvPr/>
              </p:nvSpPr>
              <p:spPr>
                <a:xfrm>
                  <a:off x="1804" y="11984"/>
                  <a:ext cx="270" cy="108"/>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27" name="文本框 1073746026"/>
                <p:cNvSpPr txBox="1"/>
                <p:nvPr/>
              </p:nvSpPr>
              <p:spPr>
                <a:xfrm>
                  <a:off x="1732" y="11630"/>
                  <a:ext cx="540" cy="552"/>
                </a:xfrm>
                <a:prstGeom prst="rect">
                  <a:avLst/>
                </a:prstGeom>
                <a:noFill/>
                <a:ln w="9525">
                  <a:noFill/>
                </a:ln>
              </p:spPr>
              <p:txBody>
                <a:bodyPr wrap="square"/>
                <a:p>
                  <a:r>
                    <a:rPr lang="zh-CN" altLang="en-US"/>
                    <a:t>R2</a:t>
                  </a:r>
                  <a:endParaRPr lang="zh-CN" altLang="en-US"/>
                </a:p>
                <a:p>
                  <a:endParaRPr lang="zh-CN" altLang="en-US"/>
                </a:p>
              </p:txBody>
            </p:sp>
          </p:grpSp>
        </p:grpSp>
        <p:grpSp>
          <p:nvGrpSpPr>
            <p:cNvPr id="1073746028" name="组合 1073746027"/>
            <p:cNvGrpSpPr/>
            <p:nvPr/>
          </p:nvGrpSpPr>
          <p:grpSpPr>
            <a:xfrm>
              <a:off x="7885" y="2865"/>
              <a:ext cx="2403" cy="3088"/>
              <a:chOff x="8104" y="10502"/>
              <a:chExt cx="2403" cy="3088"/>
            </a:xfrm>
          </p:grpSpPr>
          <p:sp>
            <p:nvSpPr>
              <p:cNvPr id="1073746029" name="文本框 1073746028"/>
              <p:cNvSpPr txBox="1"/>
              <p:nvPr/>
            </p:nvSpPr>
            <p:spPr>
              <a:xfrm>
                <a:off x="8836" y="13052"/>
                <a:ext cx="930" cy="538"/>
              </a:xfrm>
              <a:prstGeom prst="rect">
                <a:avLst/>
              </a:prstGeom>
              <a:noFill/>
              <a:ln w="9525">
                <a:noFill/>
              </a:ln>
            </p:spPr>
            <p:txBody>
              <a:bodyPr wrap="square"/>
              <a:p>
                <a:pPr algn="ctr"/>
                <a:r>
                  <a:rPr lang="zh-CN" altLang="en-US"/>
                  <a:t>(c)</a:t>
                </a:r>
                <a:endParaRPr lang="zh-CN" altLang="en-US"/>
              </a:p>
              <a:p>
                <a:endParaRPr lang="zh-CN" altLang="en-US"/>
              </a:p>
            </p:txBody>
          </p:sp>
          <p:grpSp>
            <p:nvGrpSpPr>
              <p:cNvPr id="1073746030" name="组合 1073746029"/>
              <p:cNvGrpSpPr/>
              <p:nvPr/>
            </p:nvGrpSpPr>
            <p:grpSpPr>
              <a:xfrm>
                <a:off x="8104" y="10502"/>
                <a:ext cx="2403" cy="2796"/>
                <a:chOff x="8104" y="10502"/>
                <a:chExt cx="2403" cy="2796"/>
              </a:xfrm>
            </p:grpSpPr>
            <p:sp>
              <p:nvSpPr>
                <p:cNvPr id="1073746031" name="等腰三角形 1073746030"/>
                <p:cNvSpPr/>
                <p:nvPr/>
              </p:nvSpPr>
              <p:spPr>
                <a:xfrm flipH="1" flipV="1">
                  <a:off x="9160" y="11060"/>
                  <a:ext cx="192"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32" name="直接连接符 1073746031"/>
                <p:cNvSpPr/>
                <p:nvPr/>
              </p:nvSpPr>
              <p:spPr>
                <a:xfrm>
                  <a:off x="9166" y="11252"/>
                  <a:ext cx="192" cy="0"/>
                </a:xfrm>
                <a:prstGeom prst="line">
                  <a:avLst/>
                </a:prstGeom>
                <a:ln w="9525" cap="flat" cmpd="sng">
                  <a:solidFill>
                    <a:srgbClr val="000000"/>
                  </a:solidFill>
                  <a:prstDash val="solid"/>
                  <a:headEnd type="none" w="med" len="med"/>
                  <a:tailEnd type="none" w="med" len="med"/>
                </a:ln>
              </p:spPr>
            </p:sp>
            <p:sp>
              <p:nvSpPr>
                <p:cNvPr id="1073746033" name="等腰三角形 1073746032"/>
                <p:cNvSpPr/>
                <p:nvPr/>
              </p:nvSpPr>
              <p:spPr>
                <a:xfrm flipH="1" flipV="1">
                  <a:off x="9196" y="12428"/>
                  <a:ext cx="192"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34" name="文本框 1073746033"/>
                <p:cNvSpPr txBox="1"/>
                <p:nvPr/>
              </p:nvSpPr>
              <p:spPr>
                <a:xfrm>
                  <a:off x="9902" y="11593"/>
                  <a:ext cx="605" cy="477"/>
                </a:xfrm>
                <a:prstGeom prst="rect">
                  <a:avLst/>
                </a:prstGeom>
                <a:noFill/>
                <a:ln w="9525">
                  <a:noFill/>
                </a:ln>
              </p:spPr>
              <p:txBody>
                <a:bodyPr wrap="square"/>
                <a:p>
                  <a:r>
                    <a:rPr lang="zh-CN" altLang="en-US"/>
                    <a:t>uo</a:t>
                  </a:r>
                  <a:endParaRPr lang="zh-CN" altLang="en-US"/>
                </a:p>
                <a:p>
                  <a:endParaRPr lang="zh-CN" altLang="en-US"/>
                </a:p>
              </p:txBody>
            </p:sp>
            <p:sp>
              <p:nvSpPr>
                <p:cNvPr id="1073746035" name="矩形 1073746034"/>
                <p:cNvSpPr/>
                <p:nvPr/>
              </p:nvSpPr>
              <p:spPr>
                <a:xfrm>
                  <a:off x="8951" y="11399"/>
                  <a:ext cx="660" cy="915"/>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36" name="直接连接符 1073746035"/>
                <p:cNvSpPr/>
                <p:nvPr/>
              </p:nvSpPr>
              <p:spPr>
                <a:xfrm>
                  <a:off x="8500" y="11684"/>
                  <a:ext cx="458" cy="0"/>
                </a:xfrm>
                <a:prstGeom prst="line">
                  <a:avLst/>
                </a:prstGeom>
                <a:ln w="9525" cap="flat" cmpd="sng">
                  <a:solidFill>
                    <a:srgbClr val="000000"/>
                  </a:solidFill>
                  <a:prstDash val="solid"/>
                  <a:headEnd type="none" w="med" len="med"/>
                  <a:tailEnd type="none" w="med" len="med"/>
                </a:ln>
              </p:spPr>
            </p:sp>
            <p:sp>
              <p:nvSpPr>
                <p:cNvPr id="1073746037" name="直接连接符 1073746036"/>
                <p:cNvSpPr/>
                <p:nvPr/>
              </p:nvSpPr>
              <p:spPr>
                <a:xfrm>
                  <a:off x="9614" y="11844"/>
                  <a:ext cx="389" cy="0"/>
                </a:xfrm>
                <a:prstGeom prst="line">
                  <a:avLst/>
                </a:prstGeom>
                <a:ln w="9525" cap="flat" cmpd="sng">
                  <a:solidFill>
                    <a:srgbClr val="000000"/>
                  </a:solidFill>
                  <a:prstDash val="solid"/>
                  <a:headEnd type="none" w="med" len="med"/>
                  <a:tailEnd type="none" w="med" len="med"/>
                </a:ln>
              </p:spPr>
            </p:sp>
            <p:sp>
              <p:nvSpPr>
                <p:cNvPr id="1073746038" name="直接连接符 1073746037"/>
                <p:cNvSpPr/>
                <p:nvPr/>
              </p:nvSpPr>
              <p:spPr>
                <a:xfrm>
                  <a:off x="8518" y="12146"/>
                  <a:ext cx="442" cy="0"/>
                </a:xfrm>
                <a:prstGeom prst="line">
                  <a:avLst/>
                </a:prstGeom>
                <a:ln w="9525" cap="flat" cmpd="sng">
                  <a:solidFill>
                    <a:srgbClr val="000000"/>
                  </a:solidFill>
                  <a:prstDash val="solid"/>
                  <a:headEnd type="none" w="med" len="med"/>
                  <a:tailEnd type="none" w="med" len="med"/>
                </a:ln>
              </p:spPr>
            </p:sp>
            <p:sp>
              <p:nvSpPr>
                <p:cNvPr id="1073746039" name="直接连接符 1073746038"/>
                <p:cNvSpPr/>
                <p:nvPr/>
              </p:nvSpPr>
              <p:spPr>
                <a:xfrm>
                  <a:off x="9012" y="11708"/>
                  <a:ext cx="113" cy="0"/>
                </a:xfrm>
                <a:prstGeom prst="line">
                  <a:avLst/>
                </a:prstGeom>
                <a:ln w="9525" cap="flat" cmpd="sng">
                  <a:solidFill>
                    <a:srgbClr val="000000"/>
                  </a:solidFill>
                  <a:prstDash val="solid"/>
                  <a:headEnd type="none" w="med" len="med"/>
                  <a:tailEnd type="none" w="med" len="med"/>
                </a:ln>
              </p:spPr>
            </p:sp>
            <p:sp>
              <p:nvSpPr>
                <p:cNvPr id="1073746040" name="等腰三角形 1073746039"/>
                <p:cNvSpPr/>
                <p:nvPr/>
              </p:nvSpPr>
              <p:spPr>
                <a:xfrm rot="5400000">
                  <a:off x="9124" y="11441"/>
                  <a:ext cx="133" cy="184"/>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41" name="文本框 1073746040"/>
                <p:cNvSpPr txBox="1"/>
                <p:nvPr/>
              </p:nvSpPr>
              <p:spPr>
                <a:xfrm>
                  <a:off x="9186" y="11312"/>
                  <a:ext cx="522" cy="347"/>
                </a:xfrm>
                <a:prstGeom prst="rect">
                  <a:avLst/>
                </a:prstGeom>
                <a:noFill/>
                <a:ln w="9525">
                  <a:noFill/>
                </a:ln>
              </p:spPr>
              <p:txBody>
                <a:bodyPr wrap="square"/>
                <a:p>
                  <a:r>
                    <a:rPr lang="zh-CN" altLang="en-US"/>
                    <a:t>∞</a:t>
                  </a:r>
                  <a:endParaRPr lang="zh-CN" altLang="en-US"/>
                </a:p>
                <a:p>
                  <a:endParaRPr lang="zh-CN" altLang="en-US"/>
                </a:p>
              </p:txBody>
            </p:sp>
            <p:sp>
              <p:nvSpPr>
                <p:cNvPr id="1073746042" name="文本框 1073746041"/>
                <p:cNvSpPr txBox="1"/>
                <p:nvPr/>
              </p:nvSpPr>
              <p:spPr>
                <a:xfrm>
                  <a:off x="8104" y="11414"/>
                  <a:ext cx="609" cy="569"/>
                </a:xfrm>
                <a:prstGeom prst="rect">
                  <a:avLst/>
                </a:prstGeom>
                <a:noFill/>
                <a:ln w="9525">
                  <a:noFill/>
                </a:ln>
              </p:spPr>
              <p:txBody>
                <a:bodyPr wrap="square"/>
                <a:p>
                  <a:r>
                    <a:rPr lang="zh-CN" altLang="en-US"/>
                    <a:t>ui1</a:t>
                  </a:r>
                  <a:endParaRPr lang="zh-CN" altLang="en-US"/>
                </a:p>
                <a:p>
                  <a:endParaRPr lang="zh-CN" altLang="en-US"/>
                </a:p>
              </p:txBody>
            </p:sp>
            <p:sp>
              <p:nvSpPr>
                <p:cNvPr id="1073746043" name="椭圆 1073746042"/>
                <p:cNvSpPr/>
                <p:nvPr/>
              </p:nvSpPr>
              <p:spPr>
                <a:xfrm>
                  <a:off x="9946" y="11809"/>
                  <a:ext cx="45" cy="45"/>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6044" name="椭圆 1073746043"/>
                <p:cNvSpPr/>
                <p:nvPr/>
              </p:nvSpPr>
              <p:spPr>
                <a:xfrm>
                  <a:off x="8506" y="11666"/>
                  <a:ext cx="45" cy="44"/>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6045" name="文本框 1073746044"/>
                <p:cNvSpPr txBox="1"/>
                <p:nvPr/>
              </p:nvSpPr>
              <p:spPr>
                <a:xfrm>
                  <a:off x="9334" y="11588"/>
                  <a:ext cx="430" cy="463"/>
                </a:xfrm>
                <a:prstGeom prst="rect">
                  <a:avLst/>
                </a:prstGeom>
                <a:noFill/>
                <a:ln w="9525">
                  <a:noFill/>
                </a:ln>
              </p:spPr>
              <p:txBody>
                <a:bodyPr wrap="square"/>
                <a:p>
                  <a:r>
                    <a:rPr lang="zh-CN" altLang="en-US"/>
                    <a:t>+</a:t>
                  </a:r>
                  <a:endParaRPr lang="zh-CN" altLang="en-US"/>
                </a:p>
                <a:p>
                  <a:endParaRPr lang="zh-CN" altLang="en-US"/>
                </a:p>
              </p:txBody>
            </p:sp>
            <p:sp>
              <p:nvSpPr>
                <p:cNvPr id="1073746046" name="文本框 1073746045"/>
                <p:cNvSpPr txBox="1"/>
                <p:nvPr/>
              </p:nvSpPr>
              <p:spPr>
                <a:xfrm>
                  <a:off x="8884" y="11900"/>
                  <a:ext cx="429" cy="463"/>
                </a:xfrm>
                <a:prstGeom prst="rect">
                  <a:avLst/>
                </a:prstGeom>
                <a:noFill/>
                <a:ln w="9525">
                  <a:noFill/>
                </a:ln>
              </p:spPr>
              <p:txBody>
                <a:bodyPr wrap="square"/>
                <a:p>
                  <a:r>
                    <a:rPr lang="zh-CN" altLang="en-US"/>
                    <a:t>+</a:t>
                  </a:r>
                  <a:endParaRPr lang="zh-CN" altLang="en-US"/>
                </a:p>
                <a:p>
                  <a:endParaRPr lang="zh-CN" altLang="en-US"/>
                </a:p>
              </p:txBody>
            </p:sp>
            <p:sp>
              <p:nvSpPr>
                <p:cNvPr id="1073746047" name="文本框 1073746046"/>
                <p:cNvSpPr txBox="1"/>
                <p:nvPr/>
              </p:nvSpPr>
              <p:spPr>
                <a:xfrm>
                  <a:off x="8122" y="11840"/>
                  <a:ext cx="540" cy="552"/>
                </a:xfrm>
                <a:prstGeom prst="rect">
                  <a:avLst/>
                </a:prstGeom>
                <a:noFill/>
                <a:ln w="9525">
                  <a:noFill/>
                </a:ln>
              </p:spPr>
              <p:txBody>
                <a:bodyPr wrap="square"/>
                <a:p>
                  <a:r>
                    <a:rPr lang="zh-CN" altLang="en-US"/>
                    <a:t>ui2</a:t>
                  </a:r>
                  <a:endParaRPr lang="zh-CN" altLang="en-US"/>
                </a:p>
                <a:p>
                  <a:endParaRPr lang="zh-CN" altLang="en-US"/>
                </a:p>
              </p:txBody>
            </p:sp>
            <p:sp>
              <p:nvSpPr>
                <p:cNvPr id="1073746048" name="文本框 1073746047"/>
                <p:cNvSpPr txBox="1"/>
                <p:nvPr/>
              </p:nvSpPr>
              <p:spPr>
                <a:xfrm>
                  <a:off x="9268" y="12272"/>
                  <a:ext cx="810" cy="552"/>
                </a:xfrm>
                <a:prstGeom prst="rect">
                  <a:avLst/>
                </a:prstGeom>
                <a:noFill/>
                <a:ln w="9525">
                  <a:noFill/>
                </a:ln>
              </p:spPr>
              <p:txBody>
                <a:bodyPr wrap="square"/>
                <a:p>
                  <a:r>
                    <a:rPr lang="zh-CN" altLang="en-US"/>
                    <a:t>V2</a:t>
                  </a:r>
                  <a:endParaRPr lang="zh-CN" altLang="en-US"/>
                </a:p>
                <a:p>
                  <a:endParaRPr lang="zh-CN" altLang="en-US"/>
                </a:p>
              </p:txBody>
            </p:sp>
            <p:sp>
              <p:nvSpPr>
                <p:cNvPr id="1073746049" name="椭圆 1073746048"/>
                <p:cNvSpPr/>
                <p:nvPr/>
              </p:nvSpPr>
              <p:spPr>
                <a:xfrm>
                  <a:off x="8524" y="12122"/>
                  <a:ext cx="45" cy="44"/>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6050" name="直接连接符 1073746049"/>
                <p:cNvSpPr/>
                <p:nvPr/>
              </p:nvSpPr>
              <p:spPr>
                <a:xfrm>
                  <a:off x="9202" y="12620"/>
                  <a:ext cx="192" cy="0"/>
                </a:xfrm>
                <a:prstGeom prst="line">
                  <a:avLst/>
                </a:prstGeom>
                <a:ln w="9525" cap="flat" cmpd="sng">
                  <a:solidFill>
                    <a:srgbClr val="000000"/>
                  </a:solidFill>
                  <a:prstDash val="solid"/>
                  <a:headEnd type="none" w="med" len="med"/>
                  <a:tailEnd type="none" w="med" len="med"/>
                </a:ln>
              </p:spPr>
            </p:sp>
            <p:sp>
              <p:nvSpPr>
                <p:cNvPr id="1073746051" name="文本框 1073746050"/>
                <p:cNvSpPr txBox="1"/>
                <p:nvPr/>
              </p:nvSpPr>
              <p:spPr>
                <a:xfrm>
                  <a:off x="9262" y="10904"/>
                  <a:ext cx="870" cy="552"/>
                </a:xfrm>
                <a:prstGeom prst="rect">
                  <a:avLst/>
                </a:prstGeom>
                <a:noFill/>
                <a:ln w="9525">
                  <a:noFill/>
                </a:ln>
              </p:spPr>
              <p:txBody>
                <a:bodyPr wrap="square"/>
                <a:p>
                  <a:r>
                    <a:rPr lang="zh-CN" altLang="en-US"/>
                    <a:t>V1</a:t>
                  </a:r>
                  <a:endParaRPr lang="zh-CN" altLang="en-US"/>
                </a:p>
                <a:p>
                  <a:endParaRPr lang="zh-CN" altLang="en-US"/>
                </a:p>
              </p:txBody>
            </p:sp>
            <p:sp>
              <p:nvSpPr>
                <p:cNvPr id="1073746052" name="直接连接符 1073746051"/>
                <p:cNvSpPr/>
                <p:nvPr/>
              </p:nvSpPr>
              <p:spPr>
                <a:xfrm>
                  <a:off x="9286" y="12314"/>
                  <a:ext cx="0" cy="540"/>
                </a:xfrm>
                <a:prstGeom prst="line">
                  <a:avLst/>
                </a:prstGeom>
                <a:ln w="9525" cap="flat" cmpd="sng">
                  <a:solidFill>
                    <a:srgbClr val="000000"/>
                  </a:solidFill>
                  <a:prstDash val="solid"/>
                  <a:headEnd type="none" w="med" len="med"/>
                  <a:tailEnd type="none" w="med" len="med"/>
                </a:ln>
              </p:spPr>
            </p:sp>
            <p:sp>
              <p:nvSpPr>
                <p:cNvPr id="1073746053" name="直接连接符 1073746052"/>
                <p:cNvSpPr/>
                <p:nvPr/>
              </p:nvSpPr>
              <p:spPr>
                <a:xfrm>
                  <a:off x="9256" y="10856"/>
                  <a:ext cx="0" cy="540"/>
                </a:xfrm>
                <a:prstGeom prst="line">
                  <a:avLst/>
                </a:prstGeom>
                <a:ln w="9525" cap="flat" cmpd="sng">
                  <a:solidFill>
                    <a:srgbClr val="000000"/>
                  </a:solidFill>
                  <a:prstDash val="solid"/>
                  <a:headEnd type="none" w="med" len="med"/>
                  <a:tailEnd type="none" w="med" len="med"/>
                </a:ln>
              </p:spPr>
            </p:sp>
            <p:sp>
              <p:nvSpPr>
                <p:cNvPr id="1073746054" name="椭圆 1073746053"/>
                <p:cNvSpPr/>
                <p:nvPr/>
              </p:nvSpPr>
              <p:spPr>
                <a:xfrm>
                  <a:off x="9262" y="12842"/>
                  <a:ext cx="45" cy="44"/>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6055" name="椭圆 1073746054"/>
                <p:cNvSpPr/>
                <p:nvPr/>
              </p:nvSpPr>
              <p:spPr>
                <a:xfrm>
                  <a:off x="9235" y="10844"/>
                  <a:ext cx="45" cy="44"/>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6056" name="文本框 1073746055"/>
                <p:cNvSpPr txBox="1"/>
                <p:nvPr/>
              </p:nvSpPr>
              <p:spPr>
                <a:xfrm>
                  <a:off x="8974" y="10502"/>
                  <a:ext cx="810" cy="552"/>
                </a:xfrm>
                <a:prstGeom prst="rect">
                  <a:avLst/>
                </a:prstGeom>
                <a:noFill/>
                <a:ln w="9525">
                  <a:noFill/>
                </a:ln>
              </p:spPr>
              <p:txBody>
                <a:bodyPr wrap="square"/>
                <a:p>
                  <a:r>
                    <a:rPr lang="zh-CN" altLang="en-US"/>
                    <a:t>+VCC</a:t>
                  </a:r>
                  <a:endParaRPr lang="zh-CN" altLang="en-US"/>
                </a:p>
                <a:p>
                  <a:endParaRPr lang="zh-CN" altLang="en-US"/>
                </a:p>
              </p:txBody>
            </p:sp>
            <p:sp>
              <p:nvSpPr>
                <p:cNvPr id="1073746057" name="文本框 1073746056"/>
                <p:cNvSpPr txBox="1"/>
                <p:nvPr/>
              </p:nvSpPr>
              <p:spPr>
                <a:xfrm>
                  <a:off x="8986" y="12746"/>
                  <a:ext cx="810" cy="552"/>
                </a:xfrm>
                <a:prstGeom prst="rect">
                  <a:avLst/>
                </a:prstGeom>
                <a:noFill/>
                <a:ln w="9525">
                  <a:noFill/>
                </a:ln>
              </p:spPr>
              <p:txBody>
                <a:bodyPr wrap="square"/>
                <a:p>
                  <a:r>
                    <a:rPr lang="zh-CN" altLang="en-US"/>
                    <a:t>-VEE</a:t>
                  </a:r>
                  <a:endParaRPr lang="zh-CN" altLang="en-US"/>
                </a:p>
                <a:p>
                  <a:endParaRPr lang="zh-CN" altLang="en-US"/>
                </a:p>
              </p:txBody>
            </p:sp>
          </p:grpSp>
        </p:grpSp>
        <p:sp>
          <p:nvSpPr>
            <p:cNvPr id="1073746058" name="文本框 1073746057"/>
            <p:cNvSpPr txBox="1"/>
            <p:nvPr/>
          </p:nvSpPr>
          <p:spPr>
            <a:xfrm>
              <a:off x="3661" y="5838"/>
              <a:ext cx="5190" cy="558"/>
            </a:xfrm>
            <a:prstGeom prst="rect">
              <a:avLst/>
            </a:prstGeom>
            <a:noFill/>
            <a:ln w="9525">
              <a:noFill/>
            </a:ln>
          </p:spPr>
          <p:txBody>
            <a:bodyPr wrap="square"/>
            <a:p>
              <a:pPr algn="ctr"/>
              <a:r>
                <a:rPr lang="zh-CN" altLang="en-US"/>
                <a:t>图8-31  集成运放的保护电路</a:t>
              </a:r>
              <a:endParaRPr lang="zh-CN" altLang="en-US"/>
            </a:p>
            <a:p>
              <a:pPr algn="ctr"/>
              <a:endParaRPr lang="zh-CN" altLang="en-US"/>
            </a:p>
            <a:p>
              <a:endParaRPr lang="zh-CN" altLang="en-US"/>
            </a:p>
          </p:txBody>
        </p:sp>
        <p:grpSp>
          <p:nvGrpSpPr>
            <p:cNvPr id="1073746059" name="组合 1073746058"/>
            <p:cNvGrpSpPr/>
            <p:nvPr/>
          </p:nvGrpSpPr>
          <p:grpSpPr>
            <a:xfrm>
              <a:off x="4495" y="2850"/>
              <a:ext cx="3348" cy="3042"/>
              <a:chOff x="4495" y="2850"/>
              <a:chExt cx="3348" cy="3042"/>
            </a:xfrm>
          </p:grpSpPr>
          <p:sp>
            <p:nvSpPr>
              <p:cNvPr id="1073746060" name="文本框 1073746059"/>
              <p:cNvSpPr txBox="1"/>
              <p:nvPr/>
            </p:nvSpPr>
            <p:spPr>
              <a:xfrm>
                <a:off x="5887" y="5310"/>
                <a:ext cx="678" cy="582"/>
              </a:xfrm>
              <a:prstGeom prst="rect">
                <a:avLst/>
              </a:prstGeom>
              <a:noFill/>
              <a:ln w="9525">
                <a:noFill/>
              </a:ln>
            </p:spPr>
            <p:txBody>
              <a:bodyPr wrap="square"/>
              <a:p>
                <a:r>
                  <a:rPr lang="zh-CN" altLang="en-US"/>
                  <a:t>(b)</a:t>
                </a:r>
                <a:endParaRPr lang="zh-CN" altLang="en-US"/>
              </a:p>
              <a:p>
                <a:endParaRPr lang="zh-CN" altLang="en-US"/>
              </a:p>
            </p:txBody>
          </p:sp>
          <p:grpSp>
            <p:nvGrpSpPr>
              <p:cNvPr id="1073746061" name="组合 1073746060"/>
              <p:cNvGrpSpPr/>
              <p:nvPr/>
            </p:nvGrpSpPr>
            <p:grpSpPr>
              <a:xfrm rot="5400000" flipH="1">
                <a:off x="6040" y="3209"/>
                <a:ext cx="198" cy="288"/>
                <a:chOff x="7396" y="13046"/>
                <a:chExt cx="180" cy="396"/>
              </a:xfrm>
            </p:grpSpPr>
            <p:sp>
              <p:nvSpPr>
                <p:cNvPr id="1073746062" name="等腰三角形 1073746061"/>
                <p:cNvSpPr/>
                <p:nvPr/>
              </p:nvSpPr>
              <p:spPr>
                <a:xfrm>
                  <a:off x="7396" y="13244"/>
                  <a:ext cx="180"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63" name="等腰三角形 1073746062"/>
                <p:cNvSpPr/>
                <p:nvPr/>
              </p:nvSpPr>
              <p:spPr>
                <a:xfrm flipV="1">
                  <a:off x="7396" y="13046"/>
                  <a:ext cx="180"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grpSp>
          <p:sp>
            <p:nvSpPr>
              <p:cNvPr id="1073746064" name="文本框 1073746063"/>
              <p:cNvSpPr txBox="1"/>
              <p:nvPr/>
            </p:nvSpPr>
            <p:spPr>
              <a:xfrm>
                <a:off x="7141" y="4152"/>
                <a:ext cx="702" cy="513"/>
              </a:xfrm>
              <a:prstGeom prst="rect">
                <a:avLst/>
              </a:prstGeom>
              <a:noFill/>
              <a:ln w="9525">
                <a:noFill/>
              </a:ln>
            </p:spPr>
            <p:txBody>
              <a:bodyPr wrap="square"/>
              <a:p>
                <a:r>
                  <a:rPr lang="zh-CN" altLang="en-US"/>
                  <a:t>uo</a:t>
                </a:r>
                <a:endParaRPr lang="zh-CN" altLang="en-US"/>
              </a:p>
              <a:p>
                <a:endParaRPr lang="zh-CN" altLang="en-US"/>
              </a:p>
            </p:txBody>
          </p:sp>
          <p:sp>
            <p:nvSpPr>
              <p:cNvPr id="1073746065" name="矩形 1073746064"/>
              <p:cNvSpPr/>
              <p:nvPr/>
            </p:nvSpPr>
            <p:spPr>
              <a:xfrm>
                <a:off x="5835" y="3942"/>
                <a:ext cx="710" cy="98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66" name="直接连接符 1073746065"/>
              <p:cNvSpPr/>
              <p:nvPr/>
            </p:nvSpPr>
            <p:spPr>
              <a:xfrm>
                <a:off x="4915" y="4281"/>
                <a:ext cx="927" cy="0"/>
              </a:xfrm>
              <a:prstGeom prst="line">
                <a:avLst/>
              </a:prstGeom>
              <a:ln w="9525" cap="flat" cmpd="sng">
                <a:solidFill>
                  <a:srgbClr val="000000"/>
                </a:solidFill>
                <a:prstDash val="solid"/>
                <a:headEnd type="none" w="med" len="med"/>
                <a:tailEnd type="none" w="med" len="med"/>
              </a:ln>
            </p:spPr>
          </p:sp>
          <p:sp>
            <p:nvSpPr>
              <p:cNvPr id="1073746067" name="直接连接符 1073746066"/>
              <p:cNvSpPr/>
              <p:nvPr/>
            </p:nvSpPr>
            <p:spPr>
              <a:xfrm flipV="1">
                <a:off x="5497" y="3330"/>
                <a:ext cx="0" cy="958"/>
              </a:xfrm>
              <a:prstGeom prst="line">
                <a:avLst/>
              </a:prstGeom>
              <a:ln w="9525" cap="flat" cmpd="sng">
                <a:solidFill>
                  <a:srgbClr val="000000"/>
                </a:solidFill>
                <a:prstDash val="solid"/>
                <a:headEnd type="none" w="med" len="med"/>
                <a:tailEnd type="none" w="med" len="med"/>
              </a:ln>
            </p:spPr>
          </p:sp>
          <p:sp>
            <p:nvSpPr>
              <p:cNvPr id="1073746068" name="直接连接符 1073746067"/>
              <p:cNvSpPr/>
              <p:nvPr/>
            </p:nvSpPr>
            <p:spPr>
              <a:xfrm>
                <a:off x="5497" y="3750"/>
                <a:ext cx="1326" cy="0"/>
              </a:xfrm>
              <a:prstGeom prst="line">
                <a:avLst/>
              </a:prstGeom>
              <a:ln w="9525" cap="flat" cmpd="sng">
                <a:solidFill>
                  <a:srgbClr val="000000"/>
                </a:solidFill>
                <a:prstDash val="solid"/>
                <a:headEnd type="none" w="med" len="med"/>
                <a:tailEnd type="none" w="med" len="med"/>
              </a:ln>
            </p:spPr>
          </p:sp>
          <p:sp>
            <p:nvSpPr>
              <p:cNvPr id="1073746069" name="直接连接符 1073746068"/>
              <p:cNvSpPr/>
              <p:nvPr/>
            </p:nvSpPr>
            <p:spPr>
              <a:xfrm>
                <a:off x="6823" y="3348"/>
                <a:ext cx="0" cy="1072"/>
              </a:xfrm>
              <a:prstGeom prst="line">
                <a:avLst/>
              </a:prstGeom>
              <a:ln w="9525" cap="flat" cmpd="sng">
                <a:solidFill>
                  <a:srgbClr val="000000"/>
                </a:solidFill>
                <a:prstDash val="solid"/>
                <a:headEnd type="none" w="med" len="med"/>
                <a:tailEnd type="none" w="med" len="med"/>
              </a:ln>
            </p:spPr>
          </p:sp>
          <p:sp>
            <p:nvSpPr>
              <p:cNvPr id="1073746070" name="直接连接符 1073746069"/>
              <p:cNvSpPr/>
              <p:nvPr/>
            </p:nvSpPr>
            <p:spPr>
              <a:xfrm>
                <a:off x="6548" y="4420"/>
                <a:ext cx="693" cy="0"/>
              </a:xfrm>
              <a:prstGeom prst="line">
                <a:avLst/>
              </a:prstGeom>
              <a:ln w="9525" cap="flat" cmpd="sng">
                <a:solidFill>
                  <a:srgbClr val="000000"/>
                </a:solidFill>
                <a:prstDash val="solid"/>
                <a:headEnd type="none" w="med" len="med"/>
                <a:tailEnd type="none" w="med" len="med"/>
              </a:ln>
            </p:spPr>
          </p:sp>
          <p:sp>
            <p:nvSpPr>
              <p:cNvPr id="1073746071" name="直接连接符 1073746070"/>
              <p:cNvSpPr/>
              <p:nvPr/>
            </p:nvSpPr>
            <p:spPr>
              <a:xfrm>
                <a:off x="5547" y="4728"/>
                <a:ext cx="298" cy="0"/>
              </a:xfrm>
              <a:prstGeom prst="line">
                <a:avLst/>
              </a:prstGeom>
              <a:ln w="9525" cap="flat" cmpd="sng">
                <a:solidFill>
                  <a:srgbClr val="000000"/>
                </a:solidFill>
                <a:prstDash val="solid"/>
                <a:headEnd type="none" w="med" len="med"/>
                <a:tailEnd type="none" w="med" len="med"/>
              </a:ln>
            </p:spPr>
          </p:sp>
          <p:sp>
            <p:nvSpPr>
              <p:cNvPr id="1073746072" name="直接连接符 1073746071"/>
              <p:cNvSpPr/>
              <p:nvPr/>
            </p:nvSpPr>
            <p:spPr>
              <a:xfrm>
                <a:off x="5547" y="4728"/>
                <a:ext cx="0" cy="616"/>
              </a:xfrm>
              <a:prstGeom prst="line">
                <a:avLst/>
              </a:prstGeom>
              <a:ln w="9525" cap="flat" cmpd="sng">
                <a:solidFill>
                  <a:srgbClr val="000000"/>
                </a:solidFill>
                <a:prstDash val="solid"/>
                <a:headEnd type="none" w="med" len="med"/>
                <a:tailEnd type="none" w="med" len="med"/>
              </a:ln>
            </p:spPr>
          </p:sp>
          <p:sp>
            <p:nvSpPr>
              <p:cNvPr id="1073746073" name="直接连接符 1073746072"/>
              <p:cNvSpPr/>
              <p:nvPr/>
            </p:nvSpPr>
            <p:spPr>
              <a:xfrm>
                <a:off x="5464" y="5344"/>
                <a:ext cx="165" cy="0"/>
              </a:xfrm>
              <a:prstGeom prst="line">
                <a:avLst/>
              </a:prstGeom>
              <a:ln w="9525" cap="flat" cmpd="sng">
                <a:solidFill>
                  <a:srgbClr val="000000"/>
                </a:solidFill>
                <a:prstDash val="solid"/>
                <a:headEnd type="none" w="med" len="med"/>
                <a:tailEnd type="none" w="med" len="med"/>
              </a:ln>
            </p:spPr>
          </p:sp>
          <p:sp>
            <p:nvSpPr>
              <p:cNvPr id="1073746074" name="直接连接符 1073746073"/>
              <p:cNvSpPr/>
              <p:nvPr/>
            </p:nvSpPr>
            <p:spPr>
              <a:xfrm>
                <a:off x="5901" y="4288"/>
                <a:ext cx="121" cy="0"/>
              </a:xfrm>
              <a:prstGeom prst="line">
                <a:avLst/>
              </a:prstGeom>
              <a:ln w="9525" cap="flat" cmpd="sng">
                <a:solidFill>
                  <a:srgbClr val="000000"/>
                </a:solidFill>
                <a:prstDash val="solid"/>
                <a:headEnd type="none" w="med" len="med"/>
                <a:tailEnd type="none" w="med" len="med"/>
              </a:ln>
            </p:spPr>
          </p:sp>
          <p:sp>
            <p:nvSpPr>
              <p:cNvPr id="1073746075" name="矩形 1073746074"/>
              <p:cNvSpPr/>
              <p:nvPr/>
            </p:nvSpPr>
            <p:spPr>
              <a:xfrm>
                <a:off x="5047" y="4233"/>
                <a:ext cx="341" cy="99"/>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76" name="矩形 1073746075"/>
              <p:cNvSpPr/>
              <p:nvPr/>
            </p:nvSpPr>
            <p:spPr>
              <a:xfrm>
                <a:off x="5979" y="3696"/>
                <a:ext cx="364" cy="109"/>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77" name="矩形 1073746076"/>
              <p:cNvSpPr/>
              <p:nvPr/>
            </p:nvSpPr>
            <p:spPr>
              <a:xfrm>
                <a:off x="5509" y="4882"/>
                <a:ext cx="78" cy="314"/>
              </a:xfrm>
              <a:prstGeom prst="rect">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78" name="等腰三角形 1073746077"/>
              <p:cNvSpPr/>
              <p:nvPr/>
            </p:nvSpPr>
            <p:spPr>
              <a:xfrm rot="5400000">
                <a:off x="6021" y="3981"/>
                <a:ext cx="143" cy="198"/>
              </a:xfrm>
              <a:prstGeom prst="triangle">
                <a:avLst>
                  <a:gd name="adj" fmla="val 50000"/>
                </a:avLst>
              </a:prstGeom>
              <a:solidFill>
                <a:srgbClr val="FFFFFF"/>
              </a:solidFill>
              <a:ln w="9525" cap="flat" cmpd="sng">
                <a:solidFill>
                  <a:srgbClr val="000000"/>
                </a:solidFill>
                <a:prstDash val="solid"/>
                <a:miter/>
                <a:headEnd type="none" w="med" len="med"/>
                <a:tailEnd type="none" w="med" len="med"/>
              </a:ln>
            </p:spPr>
            <p:txBody>
              <a:bodyPr/>
              <a:p>
                <a:endParaRPr lang="zh-CN" altLang="en-US"/>
              </a:p>
            </p:txBody>
          </p:sp>
          <p:sp>
            <p:nvSpPr>
              <p:cNvPr id="1073746079" name="文本框 1073746078"/>
              <p:cNvSpPr txBox="1"/>
              <p:nvPr/>
            </p:nvSpPr>
            <p:spPr>
              <a:xfrm>
                <a:off x="6088" y="3848"/>
                <a:ext cx="561" cy="374"/>
              </a:xfrm>
              <a:prstGeom prst="rect">
                <a:avLst/>
              </a:prstGeom>
              <a:noFill/>
              <a:ln w="9525">
                <a:noFill/>
              </a:ln>
            </p:spPr>
            <p:txBody>
              <a:bodyPr wrap="square"/>
              <a:p>
                <a:r>
                  <a:rPr lang="zh-CN" altLang="en-US"/>
                  <a:t>∞</a:t>
                </a:r>
                <a:endParaRPr lang="zh-CN" altLang="en-US"/>
              </a:p>
              <a:p>
                <a:endParaRPr lang="zh-CN" altLang="en-US"/>
              </a:p>
            </p:txBody>
          </p:sp>
          <p:sp>
            <p:nvSpPr>
              <p:cNvPr id="1073746080" name="文本框 1073746079"/>
              <p:cNvSpPr txBox="1"/>
              <p:nvPr/>
            </p:nvSpPr>
            <p:spPr>
              <a:xfrm>
                <a:off x="4495" y="4044"/>
                <a:ext cx="726" cy="513"/>
              </a:xfrm>
              <a:prstGeom prst="rect">
                <a:avLst/>
              </a:prstGeom>
              <a:noFill/>
              <a:ln w="9525">
                <a:noFill/>
              </a:ln>
            </p:spPr>
            <p:txBody>
              <a:bodyPr wrap="square"/>
              <a:p>
                <a:r>
                  <a:rPr lang="zh-CN" altLang="en-US"/>
                  <a:t>ui</a:t>
                </a:r>
                <a:endParaRPr lang="zh-CN" altLang="en-US"/>
              </a:p>
              <a:p>
                <a:endParaRPr lang="zh-CN" altLang="en-US"/>
              </a:p>
            </p:txBody>
          </p:sp>
          <p:sp>
            <p:nvSpPr>
              <p:cNvPr id="1073746081" name="文本框 1073746080"/>
              <p:cNvSpPr txBox="1"/>
              <p:nvPr/>
            </p:nvSpPr>
            <p:spPr>
              <a:xfrm>
                <a:off x="5009" y="4200"/>
                <a:ext cx="644" cy="612"/>
              </a:xfrm>
              <a:prstGeom prst="rect">
                <a:avLst/>
              </a:prstGeom>
              <a:noFill/>
              <a:ln w="9525">
                <a:noFill/>
              </a:ln>
            </p:spPr>
            <p:txBody>
              <a:bodyPr wrap="square"/>
              <a:p>
                <a:r>
                  <a:rPr lang="zh-CN" altLang="en-US"/>
                  <a:t>R1</a:t>
                </a:r>
                <a:endParaRPr lang="zh-CN" altLang="en-US"/>
              </a:p>
              <a:p>
                <a:endParaRPr lang="zh-CN" altLang="en-US"/>
              </a:p>
            </p:txBody>
          </p:sp>
          <p:sp>
            <p:nvSpPr>
              <p:cNvPr id="1073746082" name="文本框 1073746081"/>
              <p:cNvSpPr txBox="1"/>
              <p:nvPr/>
            </p:nvSpPr>
            <p:spPr>
              <a:xfrm>
                <a:off x="5123" y="4740"/>
                <a:ext cx="644" cy="612"/>
              </a:xfrm>
              <a:prstGeom prst="rect">
                <a:avLst/>
              </a:prstGeom>
              <a:noFill/>
              <a:ln w="9525">
                <a:noFill/>
              </a:ln>
            </p:spPr>
            <p:txBody>
              <a:bodyPr wrap="square"/>
              <a:p>
                <a:r>
                  <a:rPr lang="zh-CN" altLang="en-US"/>
                  <a:t>R2</a:t>
                </a:r>
                <a:endParaRPr lang="zh-CN" altLang="en-US"/>
              </a:p>
              <a:p>
                <a:endParaRPr lang="zh-CN" altLang="en-US"/>
              </a:p>
            </p:txBody>
          </p:sp>
          <p:sp>
            <p:nvSpPr>
              <p:cNvPr id="1073746083" name="文本框 1073746082"/>
              <p:cNvSpPr txBox="1"/>
              <p:nvPr/>
            </p:nvSpPr>
            <p:spPr>
              <a:xfrm>
                <a:off x="5965" y="3342"/>
                <a:ext cx="644" cy="612"/>
              </a:xfrm>
              <a:prstGeom prst="rect">
                <a:avLst/>
              </a:prstGeom>
              <a:noFill/>
              <a:ln w="9525">
                <a:noFill/>
              </a:ln>
            </p:spPr>
            <p:txBody>
              <a:bodyPr wrap="square"/>
              <a:p>
                <a:r>
                  <a:rPr lang="zh-CN" altLang="en-US"/>
                  <a:t>RF</a:t>
                </a:r>
                <a:endParaRPr lang="zh-CN" altLang="en-US"/>
              </a:p>
              <a:p>
                <a:endParaRPr lang="zh-CN" altLang="en-US"/>
              </a:p>
            </p:txBody>
          </p:sp>
          <p:sp>
            <p:nvSpPr>
              <p:cNvPr id="1073746084" name="椭圆 1073746083"/>
              <p:cNvSpPr/>
              <p:nvPr/>
            </p:nvSpPr>
            <p:spPr>
              <a:xfrm>
                <a:off x="7207" y="4386"/>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6085" name="椭圆 1073746084"/>
              <p:cNvSpPr/>
              <p:nvPr/>
            </p:nvSpPr>
            <p:spPr>
              <a:xfrm>
                <a:off x="4867" y="4260"/>
                <a:ext cx="48" cy="48"/>
              </a:xfrm>
              <a:prstGeom prst="ellipse">
                <a:avLst/>
              </a:prstGeom>
              <a:solidFill>
                <a:srgbClr val="FFFFFF"/>
              </a:solidFill>
              <a:ln w="9525" cap="flat" cmpd="sng">
                <a:solidFill>
                  <a:srgbClr val="000000"/>
                </a:solidFill>
                <a:prstDash val="solid"/>
                <a:headEnd type="none" w="med" len="med"/>
                <a:tailEnd type="none" w="med" len="med"/>
              </a:ln>
            </p:spPr>
            <p:txBody>
              <a:bodyPr/>
              <a:p>
                <a:endParaRPr lang="zh-CN" altLang="en-US"/>
              </a:p>
            </p:txBody>
          </p:sp>
          <p:sp>
            <p:nvSpPr>
              <p:cNvPr id="1073746086" name="文本框 1073746085"/>
              <p:cNvSpPr txBox="1"/>
              <p:nvPr/>
            </p:nvSpPr>
            <p:spPr>
              <a:xfrm>
                <a:off x="6265" y="4188"/>
                <a:ext cx="462" cy="498"/>
              </a:xfrm>
              <a:prstGeom prst="rect">
                <a:avLst/>
              </a:prstGeom>
              <a:noFill/>
              <a:ln w="9525">
                <a:noFill/>
              </a:ln>
            </p:spPr>
            <p:txBody>
              <a:bodyPr wrap="square"/>
              <a:p>
                <a:r>
                  <a:rPr lang="zh-CN" altLang="en-US"/>
                  <a:t>+</a:t>
                </a:r>
                <a:endParaRPr lang="zh-CN" altLang="en-US"/>
              </a:p>
              <a:p>
                <a:endParaRPr lang="zh-CN" altLang="en-US"/>
              </a:p>
            </p:txBody>
          </p:sp>
          <p:sp>
            <p:nvSpPr>
              <p:cNvPr id="1073746087" name="文本框 1073746086"/>
              <p:cNvSpPr txBox="1"/>
              <p:nvPr/>
            </p:nvSpPr>
            <p:spPr>
              <a:xfrm>
                <a:off x="5767" y="4482"/>
                <a:ext cx="462" cy="498"/>
              </a:xfrm>
              <a:prstGeom prst="rect">
                <a:avLst/>
              </a:prstGeom>
              <a:noFill/>
              <a:ln w="9525">
                <a:noFill/>
              </a:ln>
            </p:spPr>
            <p:txBody>
              <a:bodyPr wrap="square"/>
              <a:p>
                <a:r>
                  <a:rPr lang="zh-CN" altLang="en-US"/>
                  <a:t>+</a:t>
                </a:r>
                <a:endParaRPr lang="zh-CN" altLang="en-US"/>
              </a:p>
              <a:p>
                <a:endParaRPr lang="zh-CN" altLang="en-US"/>
              </a:p>
            </p:txBody>
          </p:sp>
          <p:sp>
            <p:nvSpPr>
              <p:cNvPr id="1073746088" name="文本框 1073746087"/>
              <p:cNvSpPr txBox="1"/>
              <p:nvPr/>
            </p:nvSpPr>
            <p:spPr>
              <a:xfrm>
                <a:off x="5905" y="2850"/>
                <a:ext cx="510" cy="462"/>
              </a:xfrm>
              <a:prstGeom prst="rect">
                <a:avLst/>
              </a:prstGeom>
              <a:noFill/>
              <a:ln w="9525">
                <a:noFill/>
              </a:ln>
            </p:spPr>
            <p:txBody>
              <a:bodyPr wrap="square"/>
              <a:p>
                <a:r>
                  <a:rPr lang="zh-CN" altLang="en-US"/>
                  <a:t>VS</a:t>
                </a:r>
                <a:endParaRPr lang="zh-CN" altLang="en-US"/>
              </a:p>
              <a:p>
                <a:endParaRPr lang="zh-CN" altLang="en-US"/>
              </a:p>
            </p:txBody>
          </p:sp>
          <p:sp>
            <p:nvSpPr>
              <p:cNvPr id="1073746089" name="直接连接符 1073746088"/>
              <p:cNvSpPr/>
              <p:nvPr/>
            </p:nvSpPr>
            <p:spPr>
              <a:xfrm>
                <a:off x="5500" y="3350"/>
                <a:ext cx="1320" cy="0"/>
              </a:xfrm>
              <a:prstGeom prst="line">
                <a:avLst/>
              </a:prstGeom>
              <a:ln w="9525" cap="flat" cmpd="sng">
                <a:solidFill>
                  <a:srgbClr val="000000"/>
                </a:solidFill>
                <a:prstDash val="solid"/>
                <a:headEnd type="none" w="med" len="med"/>
                <a:tailEnd type="none" w="med" len="med"/>
              </a:ln>
            </p:spPr>
          </p:sp>
          <p:grpSp>
            <p:nvGrpSpPr>
              <p:cNvPr id="1073746090" name="组合 1073746089"/>
              <p:cNvGrpSpPr/>
              <p:nvPr/>
            </p:nvGrpSpPr>
            <p:grpSpPr>
              <a:xfrm>
                <a:off x="6076" y="3218"/>
                <a:ext cx="138" cy="252"/>
                <a:chOff x="7384" y="3218"/>
                <a:chExt cx="138" cy="252"/>
              </a:xfrm>
            </p:grpSpPr>
            <p:sp>
              <p:nvSpPr>
                <p:cNvPr id="1073746091" name="直接连接符 1073746090"/>
                <p:cNvSpPr/>
                <p:nvPr/>
              </p:nvSpPr>
              <p:spPr>
                <a:xfrm>
                  <a:off x="7446" y="3218"/>
                  <a:ext cx="0" cy="243"/>
                </a:xfrm>
                <a:prstGeom prst="line">
                  <a:avLst/>
                </a:prstGeom>
                <a:ln w="9525" cap="flat" cmpd="sng">
                  <a:solidFill>
                    <a:srgbClr val="000000"/>
                  </a:solidFill>
                  <a:prstDash val="solid"/>
                  <a:headEnd type="none" w="med" len="med"/>
                  <a:tailEnd type="none" w="med" len="med"/>
                </a:ln>
              </p:spPr>
            </p:sp>
            <p:sp>
              <p:nvSpPr>
                <p:cNvPr id="1073746092" name="直接连接符 1073746091"/>
                <p:cNvSpPr/>
                <p:nvPr/>
              </p:nvSpPr>
              <p:spPr>
                <a:xfrm>
                  <a:off x="7463" y="3344"/>
                  <a:ext cx="0" cy="0"/>
                </a:xfrm>
                <a:prstGeom prst="line">
                  <a:avLst/>
                </a:prstGeom>
                <a:ln w="9525" cap="flat" cmpd="sng">
                  <a:solidFill>
                    <a:srgbClr val="000000"/>
                  </a:solidFill>
                  <a:prstDash val="solid"/>
                  <a:headEnd type="none" w="med" len="med"/>
                  <a:tailEnd type="none" w="med" len="med"/>
                </a:ln>
              </p:spPr>
            </p:sp>
            <p:sp>
              <p:nvSpPr>
                <p:cNvPr id="1073746093" name="直接连接符 1073746092"/>
                <p:cNvSpPr/>
                <p:nvPr/>
              </p:nvSpPr>
              <p:spPr>
                <a:xfrm>
                  <a:off x="7444" y="3230"/>
                  <a:ext cx="78" cy="0"/>
                </a:xfrm>
                <a:prstGeom prst="line">
                  <a:avLst/>
                </a:prstGeom>
                <a:ln w="9525" cap="flat" cmpd="sng">
                  <a:solidFill>
                    <a:srgbClr val="000000"/>
                  </a:solidFill>
                  <a:prstDash val="solid"/>
                  <a:headEnd type="none" w="med" len="med"/>
                  <a:tailEnd type="none" w="med" len="med"/>
                </a:ln>
              </p:spPr>
            </p:sp>
            <p:sp>
              <p:nvSpPr>
                <p:cNvPr id="1073746094" name="直接连接符 1073746093"/>
                <p:cNvSpPr/>
                <p:nvPr/>
              </p:nvSpPr>
              <p:spPr>
                <a:xfrm>
                  <a:off x="7384" y="3470"/>
                  <a:ext cx="78" cy="0"/>
                </a:xfrm>
                <a:prstGeom prst="line">
                  <a:avLst/>
                </a:prstGeom>
                <a:ln w="9525" cap="flat" cmpd="sng">
                  <a:solidFill>
                    <a:srgbClr val="000000"/>
                  </a:solidFill>
                  <a:prstDash val="solid"/>
                  <a:headEnd type="none" w="med" len="med"/>
                  <a:tailEnd type="none" w="med" len="med"/>
                </a:ln>
              </p:spPr>
            </p:sp>
          </p:grpSp>
        </p:grpSp>
      </p:gr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8.1  集成运算放大器简介</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8.1.2  集成运算放大器的理想模型</a:t>
            </a:r>
            <a:endParaRPr lang="zh-CN" altLang="en-US" sz="2000"/>
          </a:p>
        </p:txBody>
      </p:sp>
      <p:sp>
        <p:nvSpPr>
          <p:cNvPr id="4" name="内容占位符 2"/>
          <p:cNvSpPr>
            <a:spLocks noGrp="1"/>
          </p:cNvSpPr>
          <p:nvPr/>
        </p:nvSpPr>
        <p:spPr>
          <a:xfrm>
            <a:off x="669925" y="1588135"/>
            <a:ext cx="10984865" cy="343789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理想运算放大器应满足以下各项技术指标：</a:t>
            </a:r>
            <a:endParaRPr sz="2000">
              <a:sym typeface="+mn-ea"/>
            </a:endParaRPr>
          </a:p>
          <a:p>
            <a:pPr marL="0" indent="0">
              <a:buNone/>
            </a:pPr>
            <a:r>
              <a:rPr lang="en-US" altLang="zh-CN" sz="2000">
                <a:sym typeface="+mn-ea"/>
              </a:rPr>
              <a:t>    </a:t>
            </a:r>
            <a:r>
              <a:rPr sz="2000">
                <a:sym typeface="+mn-ea"/>
              </a:rPr>
              <a:t>开环差模电压放大倍数</a:t>
            </a:r>
            <a:r>
              <a:rPr sz="2000" i="1">
                <a:sym typeface="+mn-ea"/>
              </a:rPr>
              <a:t>A</a:t>
            </a:r>
            <a:r>
              <a:rPr sz="2000" baseline="-25000">
                <a:sym typeface="+mn-ea"/>
              </a:rPr>
              <a:t>ud</a:t>
            </a:r>
            <a:r>
              <a:rPr sz="2000">
                <a:sym typeface="+mn-ea"/>
              </a:rPr>
              <a:t>→ </a:t>
            </a:r>
            <a:r>
              <a:rPr sz="2800">
                <a:sym typeface="+mn-ea"/>
              </a:rPr>
              <a:t>∞</a:t>
            </a:r>
            <a:endParaRPr sz="2800">
              <a:sym typeface="+mn-ea"/>
            </a:endParaRPr>
          </a:p>
          <a:p>
            <a:pPr marL="0" indent="0">
              <a:buNone/>
            </a:pPr>
            <a:r>
              <a:rPr lang="en-US" altLang="zh-CN" sz="2000">
                <a:sym typeface="+mn-ea"/>
              </a:rPr>
              <a:t>    </a:t>
            </a:r>
            <a:r>
              <a:rPr sz="2000">
                <a:sym typeface="+mn-ea"/>
              </a:rPr>
              <a:t>输入电阻</a:t>
            </a:r>
            <a:r>
              <a:rPr sz="2000" i="1">
                <a:sym typeface="+mn-ea"/>
              </a:rPr>
              <a:t>r</a:t>
            </a:r>
            <a:r>
              <a:rPr sz="2000" baseline="-25000">
                <a:sym typeface="+mn-ea"/>
              </a:rPr>
              <a:t>id</a:t>
            </a:r>
            <a:r>
              <a:rPr sz="2000">
                <a:sym typeface="+mn-ea"/>
              </a:rPr>
              <a:t>→ </a:t>
            </a:r>
            <a:r>
              <a:rPr sz="2800">
                <a:sym typeface="+mn-ea"/>
              </a:rPr>
              <a:t>∞</a:t>
            </a:r>
            <a:endParaRPr sz="2000">
              <a:sym typeface="+mn-ea"/>
            </a:endParaRPr>
          </a:p>
          <a:p>
            <a:pPr marL="0" indent="0">
              <a:buNone/>
            </a:pPr>
            <a:r>
              <a:rPr lang="en-US" altLang="zh-CN" sz="2000">
                <a:sym typeface="+mn-ea"/>
              </a:rPr>
              <a:t>    </a:t>
            </a:r>
            <a:r>
              <a:rPr sz="2000">
                <a:sym typeface="+mn-ea"/>
              </a:rPr>
              <a:t>输出电阻</a:t>
            </a:r>
            <a:r>
              <a:rPr sz="2000" i="1">
                <a:sym typeface="+mn-ea"/>
              </a:rPr>
              <a:t>r</a:t>
            </a:r>
            <a:r>
              <a:rPr sz="2000" baseline="-25000">
                <a:sym typeface="+mn-ea"/>
              </a:rPr>
              <a:t>od</a:t>
            </a:r>
            <a:r>
              <a:rPr sz="2000">
                <a:sym typeface="+mn-ea"/>
              </a:rPr>
              <a:t>→0</a:t>
            </a:r>
            <a:endParaRPr sz="2000">
              <a:sym typeface="+mn-ea"/>
            </a:endParaRPr>
          </a:p>
          <a:p>
            <a:pPr marL="0" indent="0">
              <a:buNone/>
            </a:pPr>
            <a:r>
              <a:rPr lang="en-US" altLang="zh-CN" sz="2000">
                <a:sym typeface="+mn-ea"/>
              </a:rPr>
              <a:t>    </a:t>
            </a:r>
            <a:r>
              <a:rPr sz="2000">
                <a:sym typeface="+mn-ea"/>
              </a:rPr>
              <a:t>共模抑制比</a:t>
            </a:r>
            <a:r>
              <a:rPr sz="2000" i="1">
                <a:sym typeface="+mn-ea"/>
              </a:rPr>
              <a:t>K</a:t>
            </a:r>
            <a:r>
              <a:rPr sz="2000" baseline="-25000">
                <a:sym typeface="+mn-ea"/>
              </a:rPr>
              <a:t>CMR</a:t>
            </a:r>
            <a:r>
              <a:rPr sz="2000">
                <a:sym typeface="+mn-ea"/>
              </a:rPr>
              <a:t>→∞</a:t>
            </a:r>
            <a:endParaRPr sz="2000">
              <a:sym typeface="+mn-ea"/>
            </a:endParaRPr>
          </a:p>
          <a:p>
            <a:pPr marL="0" indent="0">
              <a:buNone/>
            </a:pPr>
            <a:r>
              <a:rPr lang="en-US" altLang="zh-CN" sz="2000">
                <a:sym typeface="+mn-ea"/>
              </a:rPr>
              <a:t>     </a:t>
            </a:r>
            <a:r>
              <a:rPr sz="2000">
                <a:sym typeface="+mn-ea"/>
              </a:rPr>
              <a:t>实际上真正的理想运放并不存在，但各项指标与理想运放非常接近，因此在分析计算和应用中，往往将实际集成运放理想化，以简化分析过程。</a:t>
            </a:r>
            <a:endParaRPr sz="2000">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8.1  集成运算放大器简介</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8.1.2集成运算放大器的理想模型</a:t>
            </a:r>
            <a:endParaRPr lang="zh-CN" altLang="en-US" sz="2000"/>
          </a:p>
        </p:txBody>
      </p:sp>
      <p:sp>
        <p:nvSpPr>
          <p:cNvPr id="4" name="内容占位符 2"/>
          <p:cNvSpPr>
            <a:spLocks noGrp="1"/>
          </p:cNvSpPr>
          <p:nvPr/>
        </p:nvSpPr>
        <p:spPr>
          <a:xfrm>
            <a:off x="669925" y="1995805"/>
            <a:ext cx="10984865" cy="414083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1．线性放大区</a:t>
            </a:r>
            <a:endParaRPr sz="2000">
              <a:sym typeface="+mn-ea"/>
            </a:endParaRPr>
          </a:p>
          <a:p>
            <a:pPr marL="0" indent="0">
              <a:buNone/>
            </a:pPr>
            <a:r>
              <a:rPr lang="en-US" altLang="zh-CN" sz="2000">
                <a:sym typeface="+mn-ea"/>
              </a:rPr>
              <a:t>      </a:t>
            </a:r>
            <a:r>
              <a:rPr sz="2000">
                <a:sym typeface="+mn-ea"/>
              </a:rPr>
              <a:t>当集成运放工作在线性区时，其输出信号随输入信号作线性变化，即</a:t>
            </a:r>
            <a:r>
              <a:rPr sz="2000" i="1">
                <a:sym typeface="+mn-ea"/>
              </a:rPr>
              <a:t>u</a:t>
            </a:r>
            <a:r>
              <a:rPr sz="2000" baseline="-25000">
                <a:sym typeface="+mn-ea"/>
              </a:rPr>
              <a:t>od</a:t>
            </a:r>
            <a:r>
              <a:rPr sz="2000">
                <a:sym typeface="+mn-ea"/>
              </a:rPr>
              <a:t>=</a:t>
            </a:r>
            <a:r>
              <a:rPr sz="2000" i="1">
                <a:sym typeface="+mn-ea"/>
              </a:rPr>
              <a:t>A</a:t>
            </a:r>
            <a:r>
              <a:rPr sz="2000" baseline="-25000">
                <a:sym typeface="+mn-ea"/>
              </a:rPr>
              <a:t>ud</a:t>
            </a:r>
            <a:r>
              <a:rPr sz="2000">
                <a:sym typeface="+mn-ea"/>
              </a:rPr>
              <a:t>（</a:t>
            </a:r>
            <a:r>
              <a:rPr sz="2000" i="1">
                <a:sym typeface="+mn-ea"/>
              </a:rPr>
              <a:t>u</a:t>
            </a:r>
            <a:r>
              <a:rPr sz="2000" baseline="-25000">
                <a:sym typeface="+mn-ea"/>
              </a:rPr>
              <a:t>+</a:t>
            </a:r>
            <a:r>
              <a:rPr sz="2000">
                <a:sym typeface="+mn-ea"/>
              </a:rPr>
              <a:t>-</a:t>
            </a:r>
            <a:r>
              <a:rPr sz="2000" i="1">
                <a:sym typeface="+mn-ea"/>
              </a:rPr>
              <a:t>u</a:t>
            </a:r>
            <a:r>
              <a:rPr sz="2000" baseline="-25000">
                <a:sym typeface="+mn-ea"/>
              </a:rPr>
              <a:t>-</a:t>
            </a:r>
            <a:r>
              <a:rPr sz="2000">
                <a:sym typeface="+mn-ea"/>
              </a:rPr>
              <a:t>）</a:t>
            </a:r>
            <a:endParaRPr sz="2000">
              <a:sym typeface="+mn-ea"/>
            </a:endParaRPr>
          </a:p>
          <a:p>
            <a:pPr marL="0" indent="0">
              <a:buNone/>
            </a:pPr>
            <a:r>
              <a:rPr lang="en-US" altLang="zh-CN" sz="2000">
                <a:sym typeface="+mn-ea"/>
              </a:rPr>
              <a:t>      </a:t>
            </a:r>
            <a:r>
              <a:rPr sz="2000">
                <a:sym typeface="+mn-ea"/>
              </a:rPr>
              <a:t>对于理想集成运放，由于</a:t>
            </a:r>
            <a:r>
              <a:rPr sz="2000" i="1">
                <a:sym typeface="+mn-ea"/>
              </a:rPr>
              <a:t>A</a:t>
            </a:r>
            <a:r>
              <a:rPr sz="2000" baseline="-25000">
                <a:sym typeface="+mn-ea"/>
              </a:rPr>
              <a:t>ud</a:t>
            </a:r>
            <a:r>
              <a:rPr sz="2000">
                <a:sym typeface="+mn-ea"/>
              </a:rPr>
              <a:t>→∞，而</a:t>
            </a:r>
            <a:r>
              <a:rPr sz="2000" i="1">
                <a:sym typeface="+mn-ea"/>
              </a:rPr>
              <a:t>u</a:t>
            </a:r>
            <a:r>
              <a:rPr sz="2000" baseline="-25000">
                <a:sym typeface="+mn-ea"/>
              </a:rPr>
              <a:t>od</a:t>
            </a:r>
            <a:r>
              <a:rPr sz="2000">
                <a:sym typeface="+mn-ea"/>
              </a:rPr>
              <a:t>为有限值（不超过电源电压），可得</a:t>
            </a:r>
            <a:endParaRPr sz="2000">
              <a:sym typeface="+mn-ea"/>
            </a:endParaRPr>
          </a:p>
          <a:p>
            <a:pPr marL="0" indent="0">
              <a:buNone/>
            </a:pPr>
            <a:r>
              <a:rPr sz="2000" i="1">
                <a:sym typeface="+mn-ea"/>
              </a:rPr>
              <a:t>u</a:t>
            </a:r>
            <a:r>
              <a:rPr sz="2000" baseline="-25000">
                <a:sym typeface="+mn-ea"/>
              </a:rPr>
              <a:t>id</a:t>
            </a:r>
            <a:r>
              <a:rPr sz="2000">
                <a:sym typeface="+mn-ea"/>
              </a:rPr>
              <a:t>=</a:t>
            </a:r>
            <a:r>
              <a:rPr sz="2000" i="1">
                <a:sym typeface="+mn-ea"/>
              </a:rPr>
              <a:t>u</a:t>
            </a:r>
            <a:r>
              <a:rPr sz="2000" baseline="-25000">
                <a:sym typeface="+mn-ea"/>
              </a:rPr>
              <a:t>+</a:t>
            </a:r>
            <a:r>
              <a:rPr sz="2000">
                <a:sym typeface="+mn-ea"/>
              </a:rPr>
              <a:t>-</a:t>
            </a:r>
            <a:r>
              <a:rPr sz="2000" i="1">
                <a:sym typeface="+mn-ea"/>
              </a:rPr>
              <a:t>u</a:t>
            </a:r>
            <a:r>
              <a:rPr sz="2000" baseline="-25000">
                <a:sym typeface="+mn-ea"/>
              </a:rPr>
              <a:t>-</a:t>
            </a:r>
            <a:r>
              <a:rPr sz="2000">
                <a:sym typeface="+mn-ea"/>
              </a:rPr>
              <a:t>= </a:t>
            </a:r>
            <a:r>
              <a:rPr sz="2000" i="1">
                <a:sym typeface="+mn-ea"/>
              </a:rPr>
              <a:t>u</a:t>
            </a:r>
            <a:r>
              <a:rPr sz="2000" baseline="-25000">
                <a:sym typeface="+mn-ea"/>
              </a:rPr>
              <a:t>od</a:t>
            </a:r>
            <a:r>
              <a:rPr sz="2000">
                <a:sym typeface="+mn-ea"/>
              </a:rPr>
              <a:t>/</a:t>
            </a:r>
            <a:r>
              <a:rPr sz="2000" i="1">
                <a:sym typeface="+mn-ea"/>
              </a:rPr>
              <a:t>A</a:t>
            </a:r>
            <a:r>
              <a:rPr sz="2000" baseline="-25000">
                <a:sym typeface="+mn-ea"/>
              </a:rPr>
              <a:t>ud</a:t>
            </a:r>
            <a:r>
              <a:rPr sz="2000">
                <a:sym typeface="+mn-ea"/>
              </a:rPr>
              <a:t>≈0，即 </a:t>
            </a:r>
            <a:r>
              <a:rPr sz="2000" i="1">
                <a:sym typeface="+mn-ea"/>
              </a:rPr>
              <a:t>u</a:t>
            </a:r>
            <a:r>
              <a:rPr sz="2000" baseline="-25000">
                <a:sym typeface="+mn-ea"/>
              </a:rPr>
              <a:t>+</a:t>
            </a:r>
            <a:r>
              <a:rPr sz="2000">
                <a:sym typeface="+mn-ea"/>
              </a:rPr>
              <a:t>≈</a:t>
            </a:r>
            <a:r>
              <a:rPr sz="2000" i="1">
                <a:sym typeface="+mn-ea"/>
              </a:rPr>
              <a:t>u</a:t>
            </a:r>
            <a:r>
              <a:rPr sz="2000" baseline="-25000">
                <a:sym typeface="+mn-ea"/>
              </a:rPr>
              <a:t>-</a:t>
            </a:r>
            <a:endParaRPr sz="2000">
              <a:sym typeface="+mn-ea"/>
            </a:endParaRPr>
          </a:p>
          <a:p>
            <a:pPr marL="0" indent="0">
              <a:buNone/>
            </a:pPr>
            <a:r>
              <a:rPr lang="en-US" altLang="zh-CN" sz="2000">
                <a:sym typeface="+mn-ea"/>
              </a:rPr>
              <a:t>      </a:t>
            </a:r>
            <a:r>
              <a:rPr sz="2000">
                <a:sym typeface="+mn-ea"/>
              </a:rPr>
              <a:t>上式表明，集成运放同相端和反相端的电位近似相等，即两输入端为近似短路状态，并称之为“虚短”。</a:t>
            </a:r>
            <a:endParaRPr sz="2000">
              <a:sym typeface="+mn-ea"/>
            </a:endParaRPr>
          </a:p>
          <a:p>
            <a:pPr marL="0" indent="0">
              <a:buNone/>
            </a:pPr>
            <a:r>
              <a:rPr lang="en-US" altLang="zh-CN" sz="2000">
                <a:sym typeface="+mn-ea"/>
              </a:rPr>
              <a:t>     </a:t>
            </a:r>
            <a:r>
              <a:rPr sz="2000">
                <a:sym typeface="+mn-ea"/>
              </a:rPr>
              <a:t>其次，又因为</a:t>
            </a:r>
            <a:r>
              <a:rPr sz="2000" i="1">
                <a:sym typeface="+mn-ea"/>
              </a:rPr>
              <a:t>r</a:t>
            </a:r>
            <a:r>
              <a:rPr sz="2000" baseline="-25000">
                <a:sym typeface="+mn-ea"/>
              </a:rPr>
              <a:t>id</a:t>
            </a:r>
            <a:r>
              <a:rPr sz="2000">
                <a:sym typeface="+mn-ea"/>
              </a:rPr>
              <a:t>→</a:t>
            </a:r>
            <a:r>
              <a:rPr sz="2800">
                <a:sym typeface="+mn-ea"/>
              </a:rPr>
              <a:t>∞</a:t>
            </a:r>
            <a:r>
              <a:rPr sz="2000">
                <a:sym typeface="+mn-ea"/>
              </a:rPr>
              <a:t>，两输入端几乎不取用电流，即两输入端都接近于开路状态，并称之为“虚断”，记为 </a:t>
            </a:r>
            <a:r>
              <a:rPr sz="2000" i="1">
                <a:sym typeface="+mn-ea"/>
              </a:rPr>
              <a:t>i</a:t>
            </a:r>
            <a:r>
              <a:rPr sz="2000" baseline="-25000">
                <a:sym typeface="+mn-ea"/>
              </a:rPr>
              <a:t>+</a:t>
            </a:r>
            <a:r>
              <a:rPr sz="2000">
                <a:sym typeface="+mn-ea"/>
              </a:rPr>
              <a:t>=</a:t>
            </a:r>
            <a:r>
              <a:rPr sz="2000" i="1">
                <a:sym typeface="+mn-ea"/>
              </a:rPr>
              <a:t>i</a:t>
            </a:r>
            <a:r>
              <a:rPr sz="2000">
                <a:sym typeface="+mn-ea"/>
              </a:rPr>
              <a:t>-≈0</a:t>
            </a:r>
            <a:endParaRPr sz="2000">
              <a:sym typeface="+mn-ea"/>
            </a:endParaRPr>
          </a:p>
        </p:txBody>
      </p:sp>
      <p:pic>
        <p:nvPicPr>
          <p:cNvPr id="26" name="图片 25"/>
          <p:cNvPicPr>
            <a:picLocks noChangeAspect="1"/>
          </p:cNvPicPr>
          <p:nvPr/>
        </p:nvPicPr>
        <p:blipFill>
          <a:blip r:embed="rId1"/>
          <a:stretch>
            <a:fillRect/>
          </a:stretch>
        </p:blipFill>
        <p:spPr>
          <a:xfrm>
            <a:off x="6740525" y="-12065"/>
            <a:ext cx="4121150" cy="2663190"/>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8.1  集成运算放大器简介</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8.1.2集成运算放大器的理想模型</a:t>
            </a:r>
            <a:endParaRPr lang="zh-CN" altLang="en-US" sz="2000"/>
          </a:p>
        </p:txBody>
      </p:sp>
      <p:sp>
        <p:nvSpPr>
          <p:cNvPr id="4" name="内容占位符 2"/>
          <p:cNvSpPr>
            <a:spLocks noGrp="1"/>
          </p:cNvSpPr>
          <p:nvPr/>
        </p:nvSpPr>
        <p:spPr>
          <a:xfrm>
            <a:off x="669925" y="1438275"/>
            <a:ext cx="10984865" cy="429323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2．非线性工作区</a:t>
            </a:r>
            <a:endParaRPr sz="2000">
              <a:sym typeface="+mn-ea"/>
            </a:endParaRPr>
          </a:p>
          <a:p>
            <a:pPr marL="0" indent="0">
              <a:buNone/>
            </a:pPr>
            <a:r>
              <a:rPr lang="en-US" altLang="zh-CN" sz="2000">
                <a:sym typeface="+mn-ea"/>
              </a:rPr>
              <a:t>      </a:t>
            </a:r>
            <a:r>
              <a:rPr sz="2000">
                <a:sym typeface="+mn-ea"/>
              </a:rPr>
              <a:t>当集成运放的输入信号过大，或未采取相关措施时，由于</a:t>
            </a:r>
            <a:r>
              <a:rPr sz="2000" i="1">
                <a:sym typeface="+mn-ea"/>
              </a:rPr>
              <a:t>A</a:t>
            </a:r>
            <a:r>
              <a:rPr sz="2000" baseline="-25000">
                <a:sym typeface="+mn-ea"/>
              </a:rPr>
              <a:t>ud</a:t>
            </a:r>
            <a:r>
              <a:rPr sz="2000">
                <a:sym typeface="+mn-ea"/>
              </a:rPr>
              <a:t>很大，只要有微小的输入信号，电路立即进入饱和状态。</a:t>
            </a:r>
            <a:endParaRPr sz="2000">
              <a:sym typeface="+mn-ea"/>
            </a:endParaRPr>
          </a:p>
          <a:p>
            <a:endParaRPr sz="2000">
              <a:sym typeface="+mn-ea"/>
            </a:endParaRPr>
          </a:p>
          <a:p>
            <a:endParaRPr sz="2000">
              <a:sym typeface="+mn-ea"/>
            </a:endParaRPr>
          </a:p>
          <a:p>
            <a:pPr marL="0" indent="0">
              <a:buNone/>
            </a:pPr>
            <a:r>
              <a:rPr lang="en-US" altLang="zh-CN" sz="2000">
                <a:sym typeface="+mn-ea"/>
              </a:rPr>
              <a:t>      </a:t>
            </a:r>
            <a:r>
              <a:rPr sz="2000">
                <a:sym typeface="+mn-ea"/>
              </a:rPr>
              <a:t>当集成运放工作在饱和状态时，两输入端的电流依然为零，即</a:t>
            </a:r>
            <a:r>
              <a:rPr sz="2000" i="1">
                <a:sym typeface="+mn-ea"/>
              </a:rPr>
              <a:t>i</a:t>
            </a:r>
            <a:r>
              <a:rPr sz="2000" baseline="-25000">
                <a:sym typeface="+mn-ea"/>
              </a:rPr>
              <a:t>+</a:t>
            </a:r>
            <a:r>
              <a:rPr sz="2000">
                <a:sym typeface="+mn-ea"/>
              </a:rPr>
              <a:t>=</a:t>
            </a:r>
            <a:r>
              <a:rPr sz="2000" i="1">
                <a:sym typeface="+mn-ea"/>
              </a:rPr>
              <a:t>i</a:t>
            </a:r>
            <a:r>
              <a:rPr sz="2000">
                <a:sym typeface="+mn-ea"/>
              </a:rPr>
              <a:t>-≈0。</a:t>
            </a:r>
            <a:endParaRPr sz="2000">
              <a:sym typeface="+mn-ea"/>
            </a:endParaRPr>
          </a:p>
          <a:p>
            <a:pPr marL="0" indent="0">
              <a:buNone/>
            </a:pPr>
            <a:r>
              <a:rPr lang="en-US" altLang="zh-CN" sz="2000">
                <a:sym typeface="+mn-ea"/>
              </a:rPr>
              <a:t>      </a:t>
            </a:r>
            <a:r>
              <a:rPr sz="2000">
                <a:sym typeface="+mn-ea"/>
              </a:rPr>
              <a:t>综上所述，在分析具体的集成运放应用电路时，可将集成运放按理想运放对待，判断它是否工作在线性区。一般来说集成运放引入负反馈时，将工作在线性区；引入正反馈或开环状态时，将工作在非线性区。</a:t>
            </a:r>
            <a:endParaRPr sz="2000">
              <a:sym typeface="+mn-ea"/>
            </a:endParaRPr>
          </a:p>
        </p:txBody>
      </p:sp>
      <p:pic>
        <p:nvPicPr>
          <p:cNvPr id="5" name="图片 4"/>
          <p:cNvPicPr>
            <a:picLocks noChangeAspect="1"/>
          </p:cNvPicPr>
          <p:nvPr/>
        </p:nvPicPr>
        <p:blipFill>
          <a:blip r:embed="rId1"/>
          <a:stretch>
            <a:fillRect/>
          </a:stretch>
        </p:blipFill>
        <p:spPr>
          <a:xfrm>
            <a:off x="1519555" y="2843530"/>
            <a:ext cx="2871470" cy="1170940"/>
          </a:xfrm>
          <a:prstGeom prst="rect">
            <a:avLst/>
          </a:prstGeom>
        </p:spPr>
      </p:pic>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8.2  放大电路中的负反馈</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8.2.1  反馈的一般概念</a:t>
            </a:r>
            <a:endParaRPr lang="zh-CN" altLang="en-US" sz="2000"/>
          </a:p>
        </p:txBody>
      </p:sp>
      <p:sp>
        <p:nvSpPr>
          <p:cNvPr id="4" name="内容占位符 2"/>
          <p:cNvSpPr>
            <a:spLocks noGrp="1"/>
          </p:cNvSpPr>
          <p:nvPr/>
        </p:nvSpPr>
        <p:spPr>
          <a:xfrm>
            <a:off x="669925" y="1438275"/>
            <a:ext cx="10984865" cy="429323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将放大电路的输出信号（电压或电流）的一部分或全部，通过某种电路（称为反馈网络）引回到输入端，从而影响净输入信号的过程称为反馈。从输出端反送到输入端的信号称为反馈信号。</a:t>
            </a:r>
            <a:endParaRPr sz="2000">
              <a:sym typeface="+mn-ea"/>
            </a:endParaRPr>
          </a:p>
          <a:p>
            <a:pPr marL="0" indent="0">
              <a:buNone/>
            </a:pPr>
            <a:r>
              <a:rPr lang="en-US" altLang="zh-CN" sz="2000">
                <a:sym typeface="+mn-ea"/>
              </a:rPr>
              <a:t>     </a:t>
            </a:r>
            <a:r>
              <a:rPr sz="2000">
                <a:sym typeface="+mn-ea"/>
              </a:rPr>
              <a:t>含有反馈网络的放大电路称为反馈放大电路，其组成框图如图8-7所示。图中</a:t>
            </a:r>
            <a:r>
              <a:rPr sz="2000" i="1">
                <a:sym typeface="+mn-ea"/>
              </a:rPr>
              <a:t>A</a:t>
            </a:r>
            <a:r>
              <a:rPr sz="2000">
                <a:sym typeface="+mn-ea"/>
              </a:rPr>
              <a:t>表示没有反馈的放大电路称作基本放大电路。</a:t>
            </a:r>
            <a:r>
              <a:rPr sz="2000" i="1">
                <a:sym typeface="+mn-ea"/>
              </a:rPr>
              <a:t>F</a:t>
            </a:r>
            <a:r>
              <a:rPr sz="2000">
                <a:sym typeface="+mn-ea"/>
              </a:rPr>
              <a:t>表示反馈网络，反馈网络一般由线性元件组成。由图8-7可见反馈放大电路由基本放大电路和反馈网络构成一个闭环系统，因此又把它称为闭环放大电路。而把没有反馈的基本放大电路成为开环放大电路。</a:t>
            </a:r>
            <a:r>
              <a:rPr sz="2000" i="1">
                <a:sym typeface="+mn-ea"/>
              </a:rPr>
              <a:t>x</a:t>
            </a:r>
            <a:r>
              <a:rPr lang="en-US" altLang="zh-CN" sz="2000" baseline="-25000">
                <a:sym typeface="+mn-ea"/>
              </a:rPr>
              <a:t>i</a:t>
            </a:r>
            <a:r>
              <a:rPr sz="2000">
                <a:sym typeface="+mn-ea"/>
              </a:rPr>
              <a:t>、</a:t>
            </a:r>
            <a:r>
              <a:rPr sz="2000" i="1">
                <a:sym typeface="+mn-ea"/>
              </a:rPr>
              <a:t>x</a:t>
            </a:r>
            <a:r>
              <a:rPr sz="2000" baseline="-25000">
                <a:sym typeface="+mn-ea"/>
              </a:rPr>
              <a:t>f</a:t>
            </a:r>
            <a:r>
              <a:rPr sz="2000">
                <a:sym typeface="+mn-ea"/>
              </a:rPr>
              <a:t>、</a:t>
            </a:r>
            <a:r>
              <a:rPr sz="2000" i="1">
                <a:sym typeface="+mn-ea"/>
              </a:rPr>
              <a:t>x</a:t>
            </a:r>
            <a:r>
              <a:rPr sz="2000" baseline="-25000">
                <a:sym typeface="+mn-ea"/>
              </a:rPr>
              <a:t>id</a:t>
            </a:r>
            <a:r>
              <a:rPr sz="2000">
                <a:sym typeface="+mn-ea"/>
              </a:rPr>
              <a:t>和</a:t>
            </a:r>
            <a:r>
              <a:rPr sz="2000" i="1">
                <a:sym typeface="+mn-ea"/>
              </a:rPr>
              <a:t>x</a:t>
            </a:r>
            <a:r>
              <a:rPr sz="2000" baseline="-25000">
                <a:sym typeface="+mn-ea"/>
              </a:rPr>
              <a:t>o</a:t>
            </a:r>
            <a:r>
              <a:rPr sz="2000">
                <a:sym typeface="+mn-ea"/>
              </a:rPr>
              <a:t>分别表示电路的输入量、反馈量、净输入量和输出量，它们可以是电压，也可以是电流。</a:t>
            </a:r>
            <a:endParaRPr sz="2000">
              <a:sym typeface="+mn-ea"/>
            </a:endParaRPr>
          </a:p>
          <a:p>
            <a:pPr marL="0" indent="0">
              <a:buNone/>
            </a:pPr>
            <a:r>
              <a:rPr lang="en-US" altLang="zh-CN" sz="2000">
                <a:sym typeface="+mn-ea"/>
              </a:rPr>
              <a:t>     </a:t>
            </a:r>
            <a:r>
              <a:rPr sz="2000">
                <a:sym typeface="+mn-ea"/>
              </a:rPr>
              <a:t>判断一个电路是否存在反馈，要看该电路的输出回路和输入回路之间有无起联系作用的元件（网络），若有则该元件（网络）成为反馈元件。</a:t>
            </a:r>
            <a:endParaRPr sz="2000">
              <a:sym typeface="+mn-ea"/>
            </a:endParaRPr>
          </a:p>
          <a:p>
            <a:endParaRPr sz="2000">
              <a:sym typeface="+mn-ea"/>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8.2  放大电路中的负反馈</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8.2.1反馈的一般概念</a:t>
            </a:r>
            <a:endParaRPr lang="zh-CN" altLang="en-US" sz="2000"/>
          </a:p>
        </p:txBody>
      </p:sp>
      <p:pic>
        <p:nvPicPr>
          <p:cNvPr id="5" name="图片 4"/>
          <p:cNvPicPr>
            <a:picLocks noChangeAspect="1"/>
          </p:cNvPicPr>
          <p:nvPr/>
        </p:nvPicPr>
        <p:blipFill>
          <a:blip r:embed="rId1"/>
          <a:stretch>
            <a:fillRect/>
          </a:stretch>
        </p:blipFill>
        <p:spPr>
          <a:xfrm>
            <a:off x="3004820" y="1619885"/>
            <a:ext cx="6576060" cy="4506595"/>
          </a:xfrm>
          <a:prstGeom prst="rect">
            <a:avLst/>
          </a:prstGeom>
        </p:spPr>
      </p:pic>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8.2  放大电路中的负反馈</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lang="zh-CN" altLang="en-US" sz="2000"/>
              <a:t>8.2.2  负反馈放大电路中的物理量间的基本关系</a:t>
            </a:r>
            <a:endParaRPr lang="zh-CN" altLang="en-US" sz="2000"/>
          </a:p>
        </p:txBody>
      </p:sp>
      <p:sp>
        <p:nvSpPr>
          <p:cNvPr id="4" name="内容占位符 2"/>
          <p:cNvSpPr>
            <a:spLocks noGrp="1"/>
          </p:cNvSpPr>
          <p:nvPr/>
        </p:nvSpPr>
        <p:spPr>
          <a:xfrm>
            <a:off x="669925" y="1438275"/>
            <a:ext cx="10984865" cy="429323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由此可得，放大电路闭环电压放大倍数为</a:t>
            </a:r>
            <a:endParaRPr sz="2000">
              <a:sym typeface="+mn-ea"/>
            </a:endParaRPr>
          </a:p>
          <a:p>
            <a:endParaRPr sz="2000">
              <a:sym typeface="+mn-ea"/>
            </a:endParaRPr>
          </a:p>
          <a:p>
            <a:endParaRPr sz="2000">
              <a:sym typeface="+mn-ea"/>
            </a:endParaRPr>
          </a:p>
          <a:p>
            <a:pPr marL="0" indent="0">
              <a:buNone/>
            </a:pPr>
            <a:r>
              <a:rPr lang="en-US" altLang="zh-CN" sz="2000">
                <a:sym typeface="+mn-ea"/>
              </a:rPr>
              <a:t>      </a:t>
            </a:r>
            <a:r>
              <a:rPr sz="2000">
                <a:sym typeface="+mn-ea"/>
              </a:rPr>
              <a:t>反馈有正负之分，如果反馈量使净输入量得到增强，则称为正反馈；反之，若反馈量使净输入量减弱，则称为负反馈。</a:t>
            </a:r>
            <a:endParaRPr sz="2000">
              <a:sym typeface="+mn-ea"/>
            </a:endParaRPr>
          </a:p>
          <a:p>
            <a:pPr marL="0" indent="0">
              <a:buNone/>
            </a:pPr>
            <a:r>
              <a:rPr lang="en-US" altLang="zh-CN" sz="2000">
                <a:sym typeface="+mn-ea"/>
              </a:rPr>
              <a:t>      </a:t>
            </a:r>
            <a:r>
              <a:rPr sz="2000">
                <a:sym typeface="+mn-ea"/>
              </a:rPr>
              <a:t>1+</a:t>
            </a:r>
            <a:r>
              <a:rPr sz="2000" i="1">
                <a:sym typeface="+mn-ea"/>
              </a:rPr>
              <a:t>AF</a:t>
            </a:r>
            <a:r>
              <a:rPr sz="2000">
                <a:sym typeface="+mn-ea"/>
              </a:rPr>
              <a:t>称为反馈深度，其值越大，则负反馈越深。工程中，通常把（1+</a:t>
            </a:r>
            <a:r>
              <a:rPr sz="2000" i="1">
                <a:sym typeface="+mn-ea"/>
              </a:rPr>
              <a:t>AF</a:t>
            </a:r>
            <a:r>
              <a:rPr sz="2000">
                <a:sym typeface="+mn-ea"/>
              </a:rPr>
              <a:t>）＞＞1时的反馈称为深度负反馈，此时</a:t>
            </a:r>
            <a:endParaRPr sz="2000">
              <a:sym typeface="+mn-ea"/>
            </a:endParaRPr>
          </a:p>
        </p:txBody>
      </p:sp>
      <p:graphicFrame>
        <p:nvGraphicFramePr>
          <p:cNvPr id="5" name="对象 -2147482617"/>
          <p:cNvGraphicFramePr>
            <a:graphicFrameLocks noChangeAspect="1"/>
          </p:cNvGraphicFramePr>
          <p:nvPr/>
        </p:nvGraphicFramePr>
        <p:xfrm>
          <a:off x="4571365" y="1438275"/>
          <a:ext cx="4675505" cy="1559560"/>
        </p:xfrm>
        <a:graphic>
          <a:graphicData uri="http://schemas.openxmlformats.org/presentationml/2006/ole">
            <mc:AlternateContent xmlns:mc="http://schemas.openxmlformats.org/markup-compatibility/2006">
              <mc:Choice xmlns:v="urn:schemas-microsoft-com:vml" Requires="v">
                <p:oleObj spid="_x0000_s3076" name="" r:id="rId1" imgW="2628900" imgH="876300" progId="Equation.3">
                  <p:embed/>
                </p:oleObj>
              </mc:Choice>
              <mc:Fallback>
                <p:oleObj name="" r:id="rId1" imgW="2628900" imgH="876300" progId="Equation.3">
                  <p:embed/>
                  <p:pic>
                    <p:nvPicPr>
                      <p:cNvPr id="0" name="图片 3075"/>
                      <p:cNvPicPr/>
                      <p:nvPr/>
                    </p:nvPicPr>
                    <p:blipFill>
                      <a:blip r:embed="rId2"/>
                      <a:stretch>
                        <a:fillRect/>
                      </a:stretch>
                    </p:blipFill>
                    <p:spPr>
                      <a:xfrm>
                        <a:off x="4571365" y="1438275"/>
                        <a:ext cx="4675505" cy="1559560"/>
                      </a:xfrm>
                      <a:prstGeom prst="rect">
                        <a:avLst/>
                      </a:prstGeom>
                      <a:noFill/>
                      <a:ln w="38100">
                        <a:noFill/>
                        <a:miter/>
                      </a:ln>
                    </p:spPr>
                  </p:pic>
                </p:oleObj>
              </mc:Fallback>
            </mc:AlternateContent>
          </a:graphicData>
        </a:graphic>
      </p:graphicFrame>
      <p:graphicFrame>
        <p:nvGraphicFramePr>
          <p:cNvPr id="6" name="对象 -2147482615"/>
          <p:cNvGraphicFramePr>
            <a:graphicFrameLocks noChangeAspect="1"/>
          </p:cNvGraphicFramePr>
          <p:nvPr/>
        </p:nvGraphicFramePr>
        <p:xfrm>
          <a:off x="4438015" y="4483735"/>
          <a:ext cx="2643505" cy="683260"/>
        </p:xfrm>
        <a:graphic>
          <a:graphicData uri="http://schemas.openxmlformats.org/presentationml/2006/ole">
            <mc:AlternateContent xmlns:mc="http://schemas.openxmlformats.org/markup-compatibility/2006">
              <mc:Choice xmlns:v="urn:schemas-microsoft-com:vml" Requires="v">
                <p:oleObj spid="_x0000_s7" name="" r:id="rId3" imgW="1523365" imgH="393700" progId="Equation.3">
                  <p:embed/>
                </p:oleObj>
              </mc:Choice>
              <mc:Fallback>
                <p:oleObj name="" r:id="rId3" imgW="1523365" imgH="393700" progId="Equation.3">
                  <p:embed/>
                  <p:pic>
                    <p:nvPicPr>
                      <p:cNvPr id="0" name="图片 4"/>
                      <p:cNvPicPr/>
                      <p:nvPr/>
                    </p:nvPicPr>
                    <p:blipFill>
                      <a:blip r:embed="rId4"/>
                      <a:stretch>
                        <a:fillRect/>
                      </a:stretch>
                    </p:blipFill>
                    <p:spPr>
                      <a:xfrm>
                        <a:off x="4438015" y="4483735"/>
                        <a:ext cx="2643505" cy="683260"/>
                      </a:xfrm>
                      <a:prstGeom prst="rect">
                        <a:avLst/>
                      </a:prstGeom>
                      <a:noFill/>
                      <a:ln w="38100">
                        <a:noFill/>
                        <a:miter/>
                      </a:ln>
                    </p:spPr>
                  </p:pic>
                </p:oleObj>
              </mc:Fallback>
            </mc:AlternateContent>
          </a:graphicData>
        </a:graphic>
      </p:graphicFrame>
      <p:pic>
        <p:nvPicPr>
          <p:cNvPr id="8" name="图片 7"/>
          <p:cNvPicPr>
            <a:picLocks noChangeAspect="1"/>
          </p:cNvPicPr>
          <p:nvPr/>
        </p:nvPicPr>
        <p:blipFill>
          <a:blip r:embed="rId5"/>
          <a:stretch>
            <a:fillRect/>
          </a:stretch>
        </p:blipFill>
        <p:spPr>
          <a:xfrm>
            <a:off x="7081520" y="4336415"/>
            <a:ext cx="4143375" cy="2244090"/>
          </a:xfrm>
          <a:prstGeom prst="rect">
            <a:avLst/>
          </a:prstGeom>
        </p:spPr>
      </p:pic>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0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05"/>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1.xml><?xml version="1.0" encoding="utf-8"?>
<p:tagLst xmlns:p="http://schemas.openxmlformats.org/presentationml/2006/main">
  <p:tag name="KSO_WM_TAG_VERSION" val="1.0"/>
  <p:tag name="KSO_WM_BEAUTIFY_FLAG" val="#wm#"/>
  <p:tag name="KSO_WM_TEMPLATE_CATEGORY" val="custom"/>
  <p:tag name="KSO_WM_TEMPLATE_INDEX" val="20203605"/>
  <p:tag name="KSO_WM_TEMPLATE_MASTER_TYPE" val="1"/>
  <p:tag name="KSO_WM_TEMPLATE_SUBCATEGORY" val="0"/>
  <p:tag name="KSO_WM_TEMPLATE_COLOR_TYPE" val="1"/>
  <p:tag name="KSO_WM_TEMPLATE_MASTER_THUMB_INDEX" val="12"/>
  <p:tag name="KSO_WM_TEMPLATE_THUMBS_INDEX" val="1、4、7、8、9、10、11、12、13、14、15"/>
</p:tagLst>
</file>

<file path=ppt/tags/tag162.xml><?xml version="1.0" encoding="utf-8"?>
<p:tagLst xmlns:p="http://schemas.openxmlformats.org/presentationml/2006/main">
  <p:tag name="KSO_WM_BEAUTIFY_FLAG" val="#wm#"/>
  <p:tag name="KSO_WM_TEMPLATE_CATEGORY" val="custom"/>
  <p:tag name="KSO_WM_TEMPLATE_INDEX" val="20203605"/>
</p:tagLst>
</file>

<file path=ppt/tags/tag163.xml><?xml version="1.0" encoding="utf-8"?>
<p:tagLst xmlns:p="http://schemas.openxmlformats.org/presentationml/2006/main">
  <p:tag name="KSO_WM_BEAUTIFY_FLAG" val="#wm#"/>
  <p:tag name="KSO_WM_TEMPLATE_CATEGORY" val="custom"/>
  <p:tag name="KSO_WM_TEMPLATE_INDEX" val="20203605"/>
</p:tagLst>
</file>

<file path=ppt/tags/tag164.xml><?xml version="1.0" encoding="utf-8"?>
<p:tagLst xmlns:p="http://schemas.openxmlformats.org/presentationml/2006/main">
  <p:tag name="KSO_WM_BEAUTIFY_FLAG" val="#wm#"/>
  <p:tag name="KSO_WM_TEMPLATE_CATEGORY" val="custom"/>
  <p:tag name="KSO_WM_TEMPLATE_INDEX" val="20203605"/>
</p:tagLst>
</file>

<file path=ppt/tags/tag165.xml><?xml version="1.0" encoding="utf-8"?>
<p:tagLst xmlns:p="http://schemas.openxmlformats.org/presentationml/2006/main">
  <p:tag name="KSO_WM_BEAUTIFY_FLAG" val="#wm#"/>
  <p:tag name="KSO_WM_TEMPLATE_CATEGORY" val="custom"/>
  <p:tag name="KSO_WM_TEMPLATE_INDEX" val="20203605"/>
</p:tagLst>
</file>

<file path=ppt/tags/tag166.xml><?xml version="1.0" encoding="utf-8"?>
<p:tagLst xmlns:p="http://schemas.openxmlformats.org/presentationml/2006/main">
  <p:tag name="KSO_WM_BEAUTIFY_FLAG" val="#wm#"/>
  <p:tag name="KSO_WM_TEMPLATE_CATEGORY" val="custom"/>
  <p:tag name="KSO_WM_TEMPLATE_INDEX" val="20203605"/>
</p:tagLst>
</file>

<file path=ppt/tags/tag167.xml><?xml version="1.0" encoding="utf-8"?>
<p:tagLst xmlns:p="http://schemas.openxmlformats.org/presentationml/2006/main">
  <p:tag name="KSO_WM_BEAUTIFY_FLAG" val="#wm#"/>
  <p:tag name="KSO_WM_TEMPLATE_CATEGORY" val="custom"/>
  <p:tag name="KSO_WM_TEMPLATE_INDEX" val="20203605"/>
</p:tagLst>
</file>

<file path=ppt/tags/tag168.xml><?xml version="1.0" encoding="utf-8"?>
<p:tagLst xmlns:p="http://schemas.openxmlformats.org/presentationml/2006/main">
  <p:tag name="KSO_WM_BEAUTIFY_FLAG" val="#wm#"/>
  <p:tag name="KSO_WM_TEMPLATE_CATEGORY" val="custom"/>
  <p:tag name="KSO_WM_TEMPLATE_INDEX" val="20203605"/>
</p:tagLst>
</file>

<file path=ppt/tags/tag169.xml><?xml version="1.0" encoding="utf-8"?>
<p:tagLst xmlns:p="http://schemas.openxmlformats.org/presentationml/2006/main">
  <p:tag name="KSO_WM_BEAUTIFY_FLAG" val="#wm#"/>
  <p:tag name="KSO_WM_TEMPLATE_CATEGORY" val="custom"/>
  <p:tag name="KSO_WM_TEMPLATE_INDEX" val="2020360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3605"/>
</p:tagLst>
</file>

<file path=ppt/tags/tag171.xml><?xml version="1.0" encoding="utf-8"?>
<p:tagLst xmlns:p="http://schemas.openxmlformats.org/presentationml/2006/main">
  <p:tag name="KSO_WM_BEAUTIFY_FLAG" val="#wm#"/>
  <p:tag name="KSO_WM_TEMPLATE_CATEGORY" val="custom"/>
  <p:tag name="KSO_WM_TEMPLATE_INDEX" val="20203605"/>
</p:tagLst>
</file>

<file path=ppt/tags/tag172.xml><?xml version="1.0" encoding="utf-8"?>
<p:tagLst xmlns:p="http://schemas.openxmlformats.org/presentationml/2006/main">
  <p:tag name="KSO_WM_BEAUTIFY_FLAG" val="#wm#"/>
  <p:tag name="KSO_WM_TEMPLATE_CATEGORY" val="custom"/>
  <p:tag name="KSO_WM_TEMPLATE_INDEX" val="20203605"/>
</p:tagLst>
</file>

<file path=ppt/tags/tag173.xml><?xml version="1.0" encoding="utf-8"?>
<p:tagLst xmlns:p="http://schemas.openxmlformats.org/presentationml/2006/main">
  <p:tag name="KSO_WM_BEAUTIFY_FLAG" val="#wm#"/>
  <p:tag name="KSO_WM_TEMPLATE_CATEGORY" val="custom"/>
  <p:tag name="KSO_WM_TEMPLATE_INDEX" val="20203605"/>
</p:tagLst>
</file>

<file path=ppt/tags/tag174.xml><?xml version="1.0" encoding="utf-8"?>
<p:tagLst xmlns:p="http://schemas.openxmlformats.org/presentationml/2006/main">
  <p:tag name="KSO_WM_BEAUTIFY_FLAG" val="#wm#"/>
  <p:tag name="KSO_WM_TEMPLATE_CATEGORY" val="custom"/>
  <p:tag name="KSO_WM_TEMPLATE_INDEX" val="20203605"/>
</p:tagLst>
</file>

<file path=ppt/tags/tag175.xml><?xml version="1.0" encoding="utf-8"?>
<p:tagLst xmlns:p="http://schemas.openxmlformats.org/presentationml/2006/main">
  <p:tag name="KSO_WM_BEAUTIFY_FLAG" val="#wm#"/>
  <p:tag name="KSO_WM_TEMPLATE_CATEGORY" val="custom"/>
  <p:tag name="KSO_WM_TEMPLATE_INDEX" val="20203605"/>
</p:tagLst>
</file>

<file path=ppt/tags/tag176.xml><?xml version="1.0" encoding="utf-8"?>
<p:tagLst xmlns:p="http://schemas.openxmlformats.org/presentationml/2006/main">
  <p:tag name="KSO_WM_BEAUTIFY_FLAG" val="#wm#"/>
  <p:tag name="KSO_WM_TEMPLATE_CATEGORY" val="custom"/>
  <p:tag name="KSO_WM_TEMPLATE_INDEX" val="20203605"/>
</p:tagLst>
</file>

<file path=ppt/tags/tag177.xml><?xml version="1.0" encoding="utf-8"?>
<p:tagLst xmlns:p="http://schemas.openxmlformats.org/presentationml/2006/main">
  <p:tag name="KSO_WM_BEAUTIFY_FLAG" val="#wm#"/>
  <p:tag name="KSO_WM_TEMPLATE_CATEGORY" val="custom"/>
  <p:tag name="KSO_WM_TEMPLATE_INDEX" val="20203605"/>
</p:tagLst>
</file>

<file path=ppt/tags/tag178.xml><?xml version="1.0" encoding="utf-8"?>
<p:tagLst xmlns:p="http://schemas.openxmlformats.org/presentationml/2006/main">
  <p:tag name="KSO_WM_BEAUTIFY_FLAG" val="#wm#"/>
  <p:tag name="KSO_WM_TEMPLATE_CATEGORY" val="custom"/>
  <p:tag name="KSO_WM_TEMPLATE_INDEX" val="20203605"/>
</p:tagLst>
</file>

<file path=ppt/tags/tag179.xml><?xml version="1.0" encoding="utf-8"?>
<p:tagLst xmlns:p="http://schemas.openxmlformats.org/presentationml/2006/main">
  <p:tag name="KSO_WM_BEAUTIFY_FLAG" val="#wm#"/>
  <p:tag name="KSO_WM_TEMPLATE_CATEGORY" val="custom"/>
  <p:tag name="KSO_WM_TEMPLATE_INDEX" val="2020360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3605"/>
</p:tagLst>
</file>

<file path=ppt/tags/tag181.xml><?xml version="1.0" encoding="utf-8"?>
<p:tagLst xmlns:p="http://schemas.openxmlformats.org/presentationml/2006/main">
  <p:tag name="KSO_WM_BEAUTIFY_FLAG" val="#wm#"/>
  <p:tag name="KSO_WM_TEMPLATE_CATEGORY" val="custom"/>
  <p:tag name="KSO_WM_TEMPLATE_INDEX" val="20203605"/>
</p:tagLst>
</file>

<file path=ppt/tags/tag182.xml><?xml version="1.0" encoding="utf-8"?>
<p:tagLst xmlns:p="http://schemas.openxmlformats.org/presentationml/2006/main">
  <p:tag name="KSO_WM_BEAUTIFY_FLAG" val="#wm#"/>
  <p:tag name="KSO_WM_TEMPLATE_CATEGORY" val="custom"/>
  <p:tag name="KSO_WM_TEMPLATE_INDEX" val="20203605"/>
</p:tagLst>
</file>

<file path=ppt/tags/tag183.xml><?xml version="1.0" encoding="utf-8"?>
<p:tagLst xmlns:p="http://schemas.openxmlformats.org/presentationml/2006/main">
  <p:tag name="KSO_WM_BEAUTIFY_FLAG" val="#wm#"/>
  <p:tag name="KSO_WM_TEMPLATE_CATEGORY" val="custom"/>
  <p:tag name="KSO_WM_TEMPLATE_INDEX" val="20203605"/>
</p:tagLst>
</file>

<file path=ppt/tags/tag184.xml><?xml version="1.0" encoding="utf-8"?>
<p:tagLst xmlns:p="http://schemas.openxmlformats.org/presentationml/2006/main">
  <p:tag name="KSO_WM_BEAUTIFY_FLAG" val="#wm#"/>
  <p:tag name="KSO_WM_TEMPLATE_CATEGORY" val="custom"/>
  <p:tag name="KSO_WM_TEMPLATE_INDEX" val="20203605"/>
</p:tagLst>
</file>

<file path=ppt/tags/tag185.xml><?xml version="1.0" encoding="utf-8"?>
<p:tagLst xmlns:p="http://schemas.openxmlformats.org/presentationml/2006/main">
  <p:tag name="KSO_WM_BEAUTIFY_FLAG" val="#wm#"/>
  <p:tag name="KSO_WM_TEMPLATE_CATEGORY" val="custom"/>
  <p:tag name="KSO_WM_TEMPLATE_INDEX" val="20203605"/>
</p:tagLst>
</file>

<file path=ppt/tags/tag186.xml><?xml version="1.0" encoding="utf-8"?>
<p:tagLst xmlns:p="http://schemas.openxmlformats.org/presentationml/2006/main">
  <p:tag name="KSO_WM_BEAUTIFY_FLAG" val="#wm#"/>
  <p:tag name="KSO_WM_TEMPLATE_CATEGORY" val="custom"/>
  <p:tag name="KSO_WM_TEMPLATE_INDEX" val="20203605"/>
</p:tagLst>
</file>

<file path=ppt/tags/tag187.xml><?xml version="1.0" encoding="utf-8"?>
<p:tagLst xmlns:p="http://schemas.openxmlformats.org/presentationml/2006/main">
  <p:tag name="KSO_WM_BEAUTIFY_FLAG" val="#wm#"/>
  <p:tag name="KSO_WM_TEMPLATE_CATEGORY" val="custom"/>
  <p:tag name="KSO_WM_TEMPLATE_INDEX" val="20203605"/>
</p:tagLst>
</file>

<file path=ppt/tags/tag188.xml><?xml version="1.0" encoding="utf-8"?>
<p:tagLst xmlns:p="http://schemas.openxmlformats.org/presentationml/2006/main">
  <p:tag name="KSO_WM_BEAUTIFY_FLAG" val="#wm#"/>
  <p:tag name="KSO_WM_TEMPLATE_CATEGORY" val="custom"/>
  <p:tag name="KSO_WM_TEMPLATE_INDEX" val="20203605"/>
</p:tagLst>
</file>

<file path=ppt/tags/tag189.xml><?xml version="1.0" encoding="utf-8"?>
<p:tagLst xmlns:p="http://schemas.openxmlformats.org/presentationml/2006/main">
  <p:tag name="KSO_WM_BEAUTIFY_FLAG" val="#wm#"/>
  <p:tag name="KSO_WM_TEMPLATE_CATEGORY" val="custom"/>
  <p:tag name="KSO_WM_TEMPLATE_INDEX" val="2020360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3605"/>
</p:tagLst>
</file>

<file path=ppt/tags/tag191.xml><?xml version="1.0" encoding="utf-8"?>
<p:tagLst xmlns:p="http://schemas.openxmlformats.org/presentationml/2006/main">
  <p:tag name="KSO_WM_BEAUTIFY_FLAG" val="#wm#"/>
  <p:tag name="KSO_WM_TEMPLATE_CATEGORY" val="custom"/>
  <p:tag name="KSO_WM_TEMPLATE_INDEX" val="20203605"/>
</p:tagLst>
</file>

<file path=ppt/tags/tag192.xml><?xml version="1.0" encoding="utf-8"?>
<p:tagLst xmlns:p="http://schemas.openxmlformats.org/presentationml/2006/main">
  <p:tag name="KSO_WM_BEAUTIFY_FLAG" val="#wm#"/>
  <p:tag name="KSO_WM_TEMPLATE_CATEGORY" val="custom"/>
  <p:tag name="KSO_WM_TEMPLATE_INDEX" val="20203605"/>
</p:tagLst>
</file>

<file path=ppt/tags/tag193.xml><?xml version="1.0" encoding="utf-8"?>
<p:tagLst xmlns:p="http://schemas.openxmlformats.org/presentationml/2006/main">
  <p:tag name="KSO_WM_BEAUTIFY_FLAG" val="#wm#"/>
  <p:tag name="KSO_WM_TEMPLATE_CATEGORY" val="custom"/>
  <p:tag name="KSO_WM_TEMPLATE_INDEX" val="20203605"/>
</p:tagLst>
</file>

<file path=ppt/tags/tag194.xml><?xml version="1.0" encoding="utf-8"?>
<p:tagLst xmlns:p="http://schemas.openxmlformats.org/presentationml/2006/main">
  <p:tag name="KSO_WM_BEAUTIFY_FLAG" val="#wm#"/>
  <p:tag name="KSO_WM_TEMPLATE_CATEGORY" val="custom"/>
  <p:tag name="KSO_WM_TEMPLATE_INDEX" val="20203605"/>
</p:tagLst>
</file>

<file path=ppt/tags/tag195.xml><?xml version="1.0" encoding="utf-8"?>
<p:tagLst xmlns:p="http://schemas.openxmlformats.org/presentationml/2006/main">
  <p:tag name="KSO_WM_BEAUTIFY_FLAG" val="#wm#"/>
  <p:tag name="KSO_WM_TEMPLATE_CATEGORY" val="custom"/>
  <p:tag name="KSO_WM_TEMPLATE_INDEX" val="20203605"/>
</p:tagLst>
</file>

<file path=ppt/tags/tag196.xml><?xml version="1.0" encoding="utf-8"?>
<p:tagLst xmlns:p="http://schemas.openxmlformats.org/presentationml/2006/main">
  <p:tag name="KSO_WM_BEAUTIFY_FLAG" val="#wm#"/>
  <p:tag name="KSO_WM_TEMPLATE_CATEGORY" val="custom"/>
  <p:tag name="KSO_WM_TEMPLATE_INDEX" val="20203605"/>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3.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6*i*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6*i*2"/>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6*i*3"/>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3.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81.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2">
      <a:dk1>
        <a:sysClr val="windowText" lastClr="000000"/>
      </a:dk1>
      <a:lt1>
        <a:sysClr val="window" lastClr="FFFFFF"/>
      </a:lt1>
      <a:dk2>
        <a:srgbClr val="FAF9EB"/>
      </a:dk2>
      <a:lt2>
        <a:srgbClr val="FFFFFF"/>
      </a:lt2>
      <a:accent1>
        <a:srgbClr val="EFEA9F"/>
      </a:accent1>
      <a:accent2>
        <a:srgbClr val="E1E4B0"/>
      </a:accent2>
      <a:accent3>
        <a:srgbClr val="D4DEC2"/>
      </a:accent3>
      <a:accent4>
        <a:srgbClr val="C5D8D3"/>
      </a:accent4>
      <a:accent5>
        <a:srgbClr val="B6D2E2"/>
      </a:accent5>
      <a:accent6>
        <a:srgbClr val="A5CCF0"/>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7435</Words>
  <Application>WPS 演示</Application>
  <PresentationFormat>宽屏</PresentationFormat>
  <Paragraphs>767</Paragraphs>
  <Slides>35</Slides>
  <Notes>0</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57</vt:i4>
      </vt:variant>
      <vt:variant>
        <vt:lpstr>幻灯片标题</vt:lpstr>
      </vt:variant>
      <vt:variant>
        <vt:i4>35</vt:i4>
      </vt:variant>
    </vt:vector>
  </HeadingPairs>
  <TitlesOfParts>
    <vt:vector size="103" baseType="lpstr">
      <vt:lpstr>Arial</vt:lpstr>
      <vt:lpstr>宋体</vt:lpstr>
      <vt:lpstr>Wingdings</vt:lpstr>
      <vt:lpstr>微软雅黑</vt:lpstr>
      <vt:lpstr>汉仪旗黑-85S</vt:lpstr>
      <vt:lpstr>黑体</vt:lpstr>
      <vt:lpstr>Arial Unicode MS</vt:lpstr>
      <vt:lpstr>Calibri</vt:lpstr>
      <vt:lpstr>Calibri Light</vt:lpstr>
      <vt:lpstr>Office 主题</vt:lpstr>
      <vt:lpstr>Office 主题​​</vt:lpstr>
      <vt:lpstr>Equation.3</vt:lpstr>
      <vt:lpstr>Visio.Drawing.11</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Visio.Drawing.11</vt:lpstr>
      <vt:lpstr>Equation.DSMT4</vt:lpstr>
      <vt:lpstr>Equation.DSMT4</vt:lpstr>
      <vt:lpstr>Equation.DSMT4</vt:lpstr>
      <vt:lpstr>Equation.DSMT4</vt:lpstr>
      <vt:lpstr>Equation.DSMT4</vt:lpstr>
      <vt:lpstr>Visio.Drawing.11</vt:lpstr>
      <vt:lpstr>Equation.3</vt:lpstr>
      <vt:lpstr>Visio.Drawing.11</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Equation.3</vt:lpstr>
      <vt:lpstr>Equation.3</vt:lpstr>
      <vt:lpstr>Equation.3</vt:lpstr>
      <vt:lpstr>Equation.DSMT4</vt:lpstr>
      <vt:lpstr>第八章  集成运算放大器及其应用</vt:lpstr>
      <vt:lpstr>8.1  集成运算放大器简介</vt:lpstr>
      <vt:lpstr>8.1  集成运算放大器简介</vt:lpstr>
      <vt:lpstr>8.1  集成运算放大器简介</vt:lpstr>
      <vt:lpstr>8.1  集成运算放大器简介</vt:lpstr>
      <vt:lpstr>8.1  集成运算放大器简介</vt:lpstr>
      <vt:lpstr>8.2  放大电路中的负反馈</vt:lpstr>
      <vt:lpstr>8.2  放大电路中的负反馈</vt:lpstr>
      <vt:lpstr>8.2  放大电路中的负反馈</vt:lpstr>
      <vt:lpstr>8.2  放大电路中的负反馈</vt:lpstr>
      <vt:lpstr>8.2  放大电路中的负反馈</vt:lpstr>
      <vt:lpstr>PowerPoint 演示文稿</vt:lpstr>
      <vt:lpstr>8.2  放大电路中的负反馈</vt:lpstr>
      <vt:lpstr>8.2  放大电路中的负反馈</vt:lpstr>
      <vt:lpstr>8.2  放大电路中的负反馈</vt:lpstr>
      <vt:lpstr>8.2  放大电路中的负反馈</vt:lpstr>
      <vt:lpstr>8.2  放大电路中的负反馈</vt:lpstr>
      <vt:lpstr>8.2  放大电路中的负反馈</vt:lpstr>
      <vt:lpstr>8.3  集成运算放大器的应用</vt:lpstr>
      <vt:lpstr>PowerPoint 演示文稿</vt:lpstr>
      <vt:lpstr>8.3  集成运算放大器的应用</vt:lpstr>
      <vt:lpstr>8.3  集成运算放大器的应用</vt:lpstr>
      <vt:lpstr>8.3  集成运算放大器的应用</vt:lpstr>
      <vt:lpstr>8.3  集成运算放大器的应用</vt:lpstr>
      <vt:lpstr>8.3  集成运算放大器的应用</vt:lpstr>
      <vt:lpstr>8.3  集成运算放大器的应用</vt:lpstr>
      <vt:lpstr>8.4  用集成运放构成振荡电路</vt:lpstr>
      <vt:lpstr>8.4  用集成运放构成振荡电路</vt:lpstr>
      <vt:lpstr>8.4  用集成运放构成振荡电路</vt:lpstr>
      <vt:lpstr>8.4  用集成运放构成振荡电路</vt:lpstr>
      <vt:lpstr>8.4  用集成运放构成振荡电路</vt:lpstr>
      <vt:lpstr>8.4  用集成运放构成振荡电路</vt:lpstr>
      <vt:lpstr>8.5  使用运算放大器应注意的几个问题</vt:lpstr>
      <vt:lpstr>8.5  使用运算放大器应注意的几个问题</vt:lpstr>
      <vt:lpstr>8.5  使用运算放大器应注意的几个问题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262</cp:revision>
  <dcterms:created xsi:type="dcterms:W3CDTF">2021-01-10T09:09:00Z</dcterms:created>
  <dcterms:modified xsi:type="dcterms:W3CDTF">2021-03-14T23:20:20Z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591ECDAD72C44B699A9A6D7A3898B285</vt:lpwstr>
  </property>
</Properties>
</file>